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Palatino Linotype"/>
      <p:regular r:id="rId26"/>
      <p:bold r:id="rId27"/>
      <p:italic r:id="rId28"/>
      <p:boldItalic r:id="rId29"/>
    </p:embeddedFont>
    <p:embeddedFont>
      <p:font typeface="Tahoma"/>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alatinoLinotype-regular.fntdata"/><Relationship Id="rId25" Type="http://schemas.openxmlformats.org/officeDocument/2006/relationships/slide" Target="slides/slide21.xml"/><Relationship Id="rId28" Type="http://schemas.openxmlformats.org/officeDocument/2006/relationships/font" Target="fonts/PalatinoLinotype-italic.fntdata"/><Relationship Id="rId27" Type="http://schemas.openxmlformats.org/officeDocument/2006/relationships/font" Target="fonts/PalatinoLinotype-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alatinoLinotype-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Tahoma-bold.fntdata"/><Relationship Id="rId30" Type="http://schemas.openxmlformats.org/officeDocument/2006/relationships/font" Target="fonts/Tahoma-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l-G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d4729ba067_3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gd4729ba067_3_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gd4729ba067_3_1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d4729ba067_2_2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d4729ba067_2_21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gd4729ba067_2_21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d4729ba067_1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d4729ba067_1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gd4729ba067_1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d4729ba067_3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gd4729ba067_3_1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gd4729ba067_3_1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d4729ba067_1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d4729ba067_1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gd4729ba067_1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d4729ba067_1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d4729ba067_1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gd4729ba067_1_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d4729ba067_1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d4729ba067_1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d4729ba067_1_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d4729ba067_1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gd4729ba067_1_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gd4729ba067_1_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d4729ba067_1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d4729ba067_1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gd4729ba067_1_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d05d0a62e3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gd05d0a62e3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d37e4efd30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d37e4efd30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gd37e4efd30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l-G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d4729ba067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d4729ba067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gd4729ba067_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l-G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d4729ba067_1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d4729ba067_1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gd4729ba067_1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d4729ba067_2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d4729ba067_2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gd4729ba067_2_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d37e4efd30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d37e4efd30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gd37e4efd30_0_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d4729ba067_2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d4729ba067_2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d4729ba067_2_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d4729ba067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d4729ba067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gd4729ba067_3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bg>
      <p:bgPr>
        <a:solidFill>
          <a:schemeClr val="lt1"/>
        </a:solidFill>
      </p:bgPr>
    </p:bg>
    <p:spTree>
      <p:nvGrpSpPr>
        <p:cNvPr id="23" name="Shape 23"/>
        <p:cNvGrpSpPr/>
        <p:nvPr/>
      </p:nvGrpSpPr>
      <p:grpSpPr>
        <a:xfrm>
          <a:off x="0" y="0"/>
          <a:ext cx="0" cy="0"/>
          <a:chOff x="0" y="0"/>
          <a:chExt cx="0" cy="0"/>
        </a:xfrm>
      </p:grpSpPr>
      <p:grpSp>
        <p:nvGrpSpPr>
          <p:cNvPr id="24" name="Google Shape;24;p2"/>
          <p:cNvGrpSpPr/>
          <p:nvPr/>
        </p:nvGrpSpPr>
        <p:grpSpPr>
          <a:xfrm>
            <a:off x="0" y="6208894"/>
            <a:ext cx="12192000" cy="649106"/>
            <a:chOff x="0" y="6208894"/>
            <a:chExt cx="12192000" cy="649106"/>
          </a:xfrm>
        </p:grpSpPr>
        <p:sp>
          <p:nvSpPr>
            <p:cNvPr id="25" name="Google Shape;25;p2"/>
            <p:cNvSpPr/>
            <p:nvPr/>
          </p:nvSpPr>
          <p:spPr>
            <a:xfrm>
              <a:off x="3048" y="6220178"/>
              <a:ext cx="12188952" cy="637822"/>
            </a:xfrm>
            <a:prstGeom prst="rect">
              <a:avLst/>
            </a:prstGeom>
            <a:gradFill>
              <a:gsLst>
                <a:gs pos="0">
                  <a:srgbClr val="9FE5EA"/>
                </a:gs>
                <a:gs pos="50000">
                  <a:srgbClr val="91E0E5"/>
                </a:gs>
                <a:gs pos="100000">
                  <a:srgbClr val="7CDFE6"/>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Palatino Linotype"/>
                <a:ea typeface="Palatino Linotype"/>
                <a:cs typeface="Palatino Linotype"/>
                <a:sym typeface="Palatino Linotype"/>
              </a:endParaRPr>
            </a:p>
          </p:txBody>
        </p:sp>
        <p:cxnSp>
          <p:nvCxnSpPr>
            <p:cNvPr id="26" name="Google Shape;26;p2"/>
            <p:cNvCxnSpPr/>
            <p:nvPr/>
          </p:nvCxnSpPr>
          <p:spPr>
            <a:xfrm>
              <a:off x="0" y="6208894"/>
              <a:ext cx="12192000" cy="0"/>
            </a:xfrm>
            <a:prstGeom prst="straightConnector1">
              <a:avLst/>
            </a:prstGeom>
            <a:noFill/>
            <a:ln cap="flat" cmpd="sng" w="12700">
              <a:solidFill>
                <a:schemeClr val="dk2"/>
              </a:solidFill>
              <a:prstDash val="solid"/>
              <a:miter lim="800000"/>
              <a:headEnd len="sm" w="sm" type="none"/>
              <a:tailEnd len="sm" w="sm" type="none"/>
            </a:ln>
          </p:spPr>
        </p:cxnSp>
      </p:grpSp>
      <p:cxnSp>
        <p:nvCxnSpPr>
          <p:cNvPr id="27" name="Google Shape;27;p2"/>
          <p:cNvCxnSpPr/>
          <p:nvPr/>
        </p:nvCxnSpPr>
        <p:spPr>
          <a:xfrm flipH="1" rot="10800000">
            <a:off x="3048" y="5937956"/>
            <a:ext cx="8241" cy="5644"/>
          </a:xfrm>
          <a:prstGeom prst="straightConnector1">
            <a:avLst/>
          </a:prstGeom>
          <a:noFill/>
          <a:ln cap="flat" cmpd="sng" w="9525">
            <a:solidFill>
              <a:schemeClr val="accent1"/>
            </a:solidFill>
            <a:prstDash val="solid"/>
            <a:miter lim="800000"/>
            <a:headEnd len="sm" w="sm" type="none"/>
            <a:tailEnd len="sm" w="sm" type="none"/>
          </a:ln>
        </p:spPr>
      </p:cxnSp>
      <p:cxnSp>
        <p:nvCxnSpPr>
          <p:cNvPr id="28" name="Google Shape;28;p2"/>
          <p:cNvCxnSpPr/>
          <p:nvPr/>
        </p:nvCxnSpPr>
        <p:spPr>
          <a:xfrm flipH="1" rot="10800000">
            <a:off x="3048" y="5937956"/>
            <a:ext cx="8241" cy="5644"/>
          </a:xfrm>
          <a:prstGeom prst="straightConnector1">
            <a:avLst/>
          </a:prstGeom>
          <a:noFill/>
          <a:ln cap="flat" cmpd="sng" w="9525">
            <a:solidFill>
              <a:schemeClr val="accent1"/>
            </a:solidFill>
            <a:prstDash val="solid"/>
            <a:miter lim="800000"/>
            <a:headEnd len="sm" w="sm" type="none"/>
            <a:tailEnd len="sm" w="sm" type="none"/>
          </a:ln>
        </p:spPr>
      </p:cxnSp>
      <p:sp>
        <p:nvSpPr>
          <p:cNvPr id="29" name="Google Shape;29;p2"/>
          <p:cNvSpPr txBox="1"/>
          <p:nvPr>
            <p:ph type="ctrTitle"/>
          </p:nvPr>
        </p:nvSpPr>
        <p:spPr>
          <a:xfrm>
            <a:off x="711200" y="1371600"/>
            <a:ext cx="10468864"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chemeClr val="dk2"/>
              </a:buClr>
              <a:buSzPts val="5600"/>
              <a:buFont typeface="Tahoma"/>
              <a:buNone/>
              <a:defRPr b="1" sz="5600">
                <a:solidFill>
                  <a:schemeClr val="dk2"/>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
          <p:cNvSpPr txBox="1"/>
          <p:nvPr>
            <p:ph idx="1" type="subTitle"/>
          </p:nvPr>
        </p:nvSpPr>
        <p:spPr>
          <a:xfrm>
            <a:off x="711200" y="3228536"/>
            <a:ext cx="10472928" cy="1752600"/>
          </a:xfrm>
          <a:prstGeom prst="rect">
            <a:avLst/>
          </a:prstGeom>
          <a:noFill/>
          <a:ln>
            <a:noFill/>
          </a:ln>
        </p:spPr>
        <p:txBody>
          <a:bodyPr anchorCtr="0" anchor="t" bIns="45700" lIns="0" spcFirstLastPara="1" rIns="18275" wrap="square" tIns="45700">
            <a:normAutofit/>
          </a:bodyPr>
          <a:lstStyle>
            <a:lvl1pPr lvl="0" marR="45720" algn="r">
              <a:spcBef>
                <a:spcPts val="520"/>
              </a:spcBef>
              <a:spcAft>
                <a:spcPts val="0"/>
              </a:spcAft>
              <a:buSzPts val="2470"/>
              <a:buNone/>
              <a:defRPr>
                <a:solidFill>
                  <a:schemeClr val="dk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31" name="Google Shape;31;p2"/>
          <p:cNvSpPr txBox="1"/>
          <p:nvPr>
            <p:ph idx="10" type="dt"/>
          </p:nvPr>
        </p:nvSpPr>
        <p:spPr>
          <a:xfrm>
            <a:off x="609600" y="6356351"/>
            <a:ext cx="2844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
          <p:cNvSpPr txBox="1"/>
          <p:nvPr>
            <p:ph idx="11" type="ftr"/>
          </p:nvPr>
        </p:nvSpPr>
        <p:spPr>
          <a:xfrm>
            <a:off x="3556000" y="6356351"/>
            <a:ext cx="44704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91" name="Shape 91"/>
        <p:cNvGrpSpPr/>
        <p:nvPr/>
      </p:nvGrpSpPr>
      <p:grpSpPr>
        <a:xfrm>
          <a:off x="0" y="0"/>
          <a:ext cx="0" cy="0"/>
          <a:chOff x="0" y="0"/>
          <a:chExt cx="0" cy="0"/>
        </a:xfrm>
      </p:grpSpPr>
      <p:sp>
        <p:nvSpPr>
          <p:cNvPr id="92" name="Google Shape;92;p11"/>
          <p:cNvSpPr txBox="1"/>
          <p:nvPr>
            <p:ph type="title"/>
          </p:nvPr>
        </p:nvSpPr>
        <p:spPr>
          <a:xfrm>
            <a:off x="609600" y="491431"/>
            <a:ext cx="109728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1"/>
          <p:cNvSpPr txBox="1"/>
          <p:nvPr>
            <p:ph idx="1" type="body"/>
          </p:nvPr>
        </p:nvSpPr>
        <p:spPr>
          <a:xfrm rot="5400000">
            <a:off x="3901440" y="-1356360"/>
            <a:ext cx="4389120" cy="109728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228600" lvl="8" marL="4114800" algn="l">
              <a:spcBef>
                <a:spcPts val="360"/>
              </a:spcBef>
              <a:spcAft>
                <a:spcPts val="0"/>
              </a:spcAft>
              <a:buSzPts val="1800"/>
              <a:buNone/>
              <a:defRPr/>
            </a:lvl9pPr>
          </a:lstStyle>
          <a:p/>
        </p:txBody>
      </p:sp>
      <p:sp>
        <p:nvSpPr>
          <p:cNvPr id="94" name="Google Shape;94;p11"/>
          <p:cNvSpPr txBox="1"/>
          <p:nvPr>
            <p:ph idx="10" type="dt"/>
          </p:nvPr>
        </p:nvSpPr>
        <p:spPr>
          <a:xfrm>
            <a:off x="609600" y="6356351"/>
            <a:ext cx="2844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1"/>
          <p:cNvSpPr txBox="1"/>
          <p:nvPr>
            <p:ph idx="11" type="ftr"/>
          </p:nvPr>
        </p:nvSpPr>
        <p:spPr>
          <a:xfrm>
            <a:off x="3556000" y="6356351"/>
            <a:ext cx="44704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1"/>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97" name="Shape 97"/>
        <p:cNvGrpSpPr/>
        <p:nvPr/>
      </p:nvGrpSpPr>
      <p:grpSpPr>
        <a:xfrm>
          <a:off x="0" y="0"/>
          <a:ext cx="0" cy="0"/>
          <a:chOff x="0" y="0"/>
          <a:chExt cx="0" cy="0"/>
        </a:xfrm>
      </p:grpSpPr>
      <p:sp>
        <p:nvSpPr>
          <p:cNvPr id="98" name="Google Shape;98;p12"/>
          <p:cNvSpPr txBox="1"/>
          <p:nvPr>
            <p:ph type="title"/>
          </p:nvPr>
        </p:nvSpPr>
        <p:spPr>
          <a:xfrm rot="5400000">
            <a:off x="7604918" y="2148684"/>
            <a:ext cx="5211763" cy="27432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12"/>
          <p:cNvSpPr txBox="1"/>
          <p:nvPr>
            <p:ph idx="1" type="body"/>
          </p:nvPr>
        </p:nvSpPr>
        <p:spPr>
          <a:xfrm rot="5400000">
            <a:off x="2016918" y="-492917"/>
            <a:ext cx="5211763" cy="80264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228600" lvl="8" marL="4114800" algn="l">
              <a:spcBef>
                <a:spcPts val="360"/>
              </a:spcBef>
              <a:spcAft>
                <a:spcPts val="0"/>
              </a:spcAft>
              <a:buSzPts val="1800"/>
              <a:buNone/>
              <a:defRPr/>
            </a:lvl9pPr>
          </a:lstStyle>
          <a:p/>
        </p:txBody>
      </p:sp>
      <p:sp>
        <p:nvSpPr>
          <p:cNvPr id="100" name="Google Shape;100;p12"/>
          <p:cNvSpPr txBox="1"/>
          <p:nvPr>
            <p:ph idx="10" type="dt"/>
          </p:nvPr>
        </p:nvSpPr>
        <p:spPr>
          <a:xfrm>
            <a:off x="609600" y="6356351"/>
            <a:ext cx="2844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2"/>
          <p:cNvSpPr txBox="1"/>
          <p:nvPr>
            <p:ph idx="11" type="ftr"/>
          </p:nvPr>
        </p:nvSpPr>
        <p:spPr>
          <a:xfrm>
            <a:off x="3556000" y="6356351"/>
            <a:ext cx="44704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2"/>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34" name="Shape 34"/>
        <p:cNvGrpSpPr/>
        <p:nvPr/>
      </p:nvGrpSpPr>
      <p:grpSpPr>
        <a:xfrm>
          <a:off x="0" y="0"/>
          <a:ext cx="0" cy="0"/>
          <a:chOff x="0" y="0"/>
          <a:chExt cx="0" cy="0"/>
        </a:xfrm>
      </p:grpSpPr>
      <p:sp>
        <p:nvSpPr>
          <p:cNvPr id="35" name="Google Shape;35;p3"/>
          <p:cNvSpPr txBox="1"/>
          <p:nvPr>
            <p:ph type="title"/>
          </p:nvPr>
        </p:nvSpPr>
        <p:spPr>
          <a:xfrm>
            <a:off x="609600" y="491431"/>
            <a:ext cx="109728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
          <p:cNvSpPr txBox="1"/>
          <p:nvPr>
            <p:ph idx="1" type="body"/>
          </p:nvPr>
        </p:nvSpPr>
        <p:spPr>
          <a:xfrm>
            <a:off x="609600" y="1935480"/>
            <a:ext cx="10972800" cy="3763412"/>
          </a:xfrm>
          <a:prstGeom prst="rect">
            <a:avLst/>
          </a:prstGeom>
          <a:noFill/>
          <a:ln>
            <a:noFill/>
          </a:ln>
        </p:spPr>
        <p:txBody>
          <a:bodyPr anchorCtr="0" anchor="t" bIns="45700" lIns="91425" spcFirstLastPara="1" rIns="91425" wrap="square" tIns="45700">
            <a:normAutofit/>
          </a:bodyPr>
          <a:lstStyle>
            <a:lvl1pPr indent="-385445" lvl="0" marL="457200" algn="just">
              <a:spcBef>
                <a:spcPts val="520"/>
              </a:spcBef>
              <a:spcAft>
                <a:spcPts val="0"/>
              </a:spcAft>
              <a:buSzPts val="2470"/>
              <a:buChar char="⚫"/>
              <a:defRPr/>
            </a:lvl1pPr>
            <a:lvl2pPr indent="-358140" lvl="1" marL="914400" algn="just">
              <a:spcBef>
                <a:spcPts val="480"/>
              </a:spcBef>
              <a:spcAft>
                <a:spcPts val="0"/>
              </a:spcAft>
              <a:buSzPts val="2040"/>
              <a:buChar char="⚫"/>
              <a:defRPr/>
            </a:lvl2pPr>
            <a:lvl3pPr indent="-321944" lvl="2" marL="1371600" algn="just">
              <a:spcBef>
                <a:spcPts val="420"/>
              </a:spcBef>
              <a:spcAft>
                <a:spcPts val="0"/>
              </a:spcAft>
              <a:buSzPts val="1470"/>
              <a:buChar char="⚫"/>
              <a:defRPr/>
            </a:lvl3pPr>
            <a:lvl4pPr indent="-311150" lvl="3" marL="1828800" algn="just">
              <a:spcBef>
                <a:spcPts val="400"/>
              </a:spcBef>
              <a:spcAft>
                <a:spcPts val="0"/>
              </a:spcAft>
              <a:buSzPts val="1300"/>
              <a:buChar char="⚫"/>
              <a:defRPr/>
            </a:lvl4pPr>
            <a:lvl5pPr indent="-311150" lvl="4" marL="2286000" algn="just">
              <a:spcBef>
                <a:spcPts val="400"/>
              </a:spcBef>
              <a:spcAft>
                <a:spcPts val="0"/>
              </a:spcAft>
              <a:buSzPts val="130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228600" lvl="8" marL="4114800" algn="l">
              <a:spcBef>
                <a:spcPts val="360"/>
              </a:spcBef>
              <a:spcAft>
                <a:spcPts val="0"/>
              </a:spcAft>
              <a:buSzPts val="1800"/>
              <a:buNone/>
              <a:defRPr/>
            </a:lvl9pPr>
          </a:lstStyle>
          <a:p/>
        </p:txBody>
      </p:sp>
      <p:sp>
        <p:nvSpPr>
          <p:cNvPr id="37" name="Google Shape;37;p3"/>
          <p:cNvSpPr txBox="1"/>
          <p:nvPr>
            <p:ph idx="10" type="dt"/>
          </p:nvPr>
        </p:nvSpPr>
        <p:spPr>
          <a:xfrm>
            <a:off x="609600" y="6356351"/>
            <a:ext cx="2844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
          <p:cNvSpPr txBox="1"/>
          <p:nvPr>
            <p:ph idx="11" type="ftr"/>
          </p:nvPr>
        </p:nvSpPr>
        <p:spPr>
          <a:xfrm>
            <a:off x="3556000" y="6356351"/>
            <a:ext cx="44704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pic>
        <p:nvPicPr>
          <p:cNvPr descr="Φροντίδα στο Σπίτι logo" id="40" name="Google Shape;40;p3"/>
          <p:cNvPicPr preferRelativeResize="0"/>
          <p:nvPr/>
        </p:nvPicPr>
        <p:blipFill rotWithShape="1">
          <a:blip r:embed="rId2">
            <a:alphaModFix/>
          </a:blip>
          <a:srcRect b="0" l="0" r="0" t="0"/>
          <a:stretch/>
        </p:blipFill>
        <p:spPr>
          <a:xfrm>
            <a:off x="9328271" y="5814421"/>
            <a:ext cx="2254129" cy="993806"/>
          </a:xfrm>
          <a:prstGeom prst="rect">
            <a:avLst/>
          </a:prstGeom>
          <a:noFill/>
          <a:ln>
            <a:noFill/>
          </a:ln>
        </p:spPr>
      </p:pic>
      <p:pic>
        <p:nvPicPr>
          <p:cNvPr id="41" name="Google Shape;41;p3"/>
          <p:cNvPicPr preferRelativeResize="0"/>
          <p:nvPr/>
        </p:nvPicPr>
        <p:blipFill rotWithShape="1">
          <a:blip r:embed="rId3">
            <a:alphaModFix/>
          </a:blip>
          <a:srcRect b="11610" l="8596" r="6687" t="13345"/>
          <a:stretch/>
        </p:blipFill>
        <p:spPr>
          <a:xfrm>
            <a:off x="609600" y="5698892"/>
            <a:ext cx="1771208" cy="110933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42" name="Shape 42"/>
        <p:cNvGrpSpPr/>
        <p:nvPr/>
      </p:nvGrpSpPr>
      <p:grpSpPr>
        <a:xfrm>
          <a:off x="0" y="0"/>
          <a:ext cx="0" cy="0"/>
          <a:chOff x="0" y="0"/>
          <a:chExt cx="0" cy="0"/>
        </a:xfrm>
      </p:grpSpPr>
      <p:sp>
        <p:nvSpPr>
          <p:cNvPr id="43" name="Google Shape;43;p4"/>
          <p:cNvSpPr txBox="1"/>
          <p:nvPr>
            <p:ph type="title"/>
          </p:nvPr>
        </p:nvSpPr>
        <p:spPr>
          <a:xfrm>
            <a:off x="707136" y="1316736"/>
            <a:ext cx="10363200" cy="1362456"/>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2"/>
              </a:buClr>
              <a:buSzPts val="5600"/>
              <a:buFont typeface="Tahoma"/>
              <a:buNone/>
              <a:defRPr b="1" sz="5600" cap="none">
                <a:solidFill>
                  <a:schemeClr val="dk2"/>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4"/>
          <p:cNvSpPr txBox="1"/>
          <p:nvPr>
            <p:ph idx="1" type="body"/>
          </p:nvPr>
        </p:nvSpPr>
        <p:spPr>
          <a:xfrm>
            <a:off x="707136" y="2704664"/>
            <a:ext cx="10363200" cy="1509712"/>
          </a:xfrm>
          <a:prstGeom prst="rect">
            <a:avLst/>
          </a:prstGeom>
          <a:noFill/>
          <a:ln>
            <a:noFill/>
          </a:ln>
        </p:spPr>
        <p:txBody>
          <a:bodyPr anchorCtr="0" anchor="t" bIns="45700" lIns="45700" spcFirstLastPara="1" rIns="45700" wrap="square" tIns="45700">
            <a:normAutofit/>
          </a:bodyPr>
          <a:lstStyle>
            <a:lvl1pPr indent="-228600" lvl="0" marL="457200" algn="l">
              <a:spcBef>
                <a:spcPts val="440"/>
              </a:spcBef>
              <a:spcAft>
                <a:spcPts val="0"/>
              </a:spcAft>
              <a:buSzPts val="2090"/>
              <a:buNone/>
              <a:defRPr sz="2200">
                <a:solidFill>
                  <a:schemeClr val="dk1"/>
                </a:solidFill>
              </a:defRPr>
            </a:lvl1pPr>
            <a:lvl2pPr indent="-228600" lvl="1" marL="914400" algn="l">
              <a:spcBef>
                <a:spcPts val="360"/>
              </a:spcBef>
              <a:spcAft>
                <a:spcPts val="0"/>
              </a:spcAft>
              <a:buSzPts val="1530"/>
              <a:buNone/>
              <a:defRPr sz="1800">
                <a:solidFill>
                  <a:srgbClr val="888888"/>
                </a:solidFill>
              </a:defRPr>
            </a:lvl2pPr>
            <a:lvl3pPr indent="-228600" lvl="2" marL="1371600" algn="l">
              <a:spcBef>
                <a:spcPts val="320"/>
              </a:spcBef>
              <a:spcAft>
                <a:spcPts val="0"/>
              </a:spcAft>
              <a:buSzPts val="1120"/>
              <a:buNone/>
              <a:defRPr sz="1600">
                <a:solidFill>
                  <a:srgbClr val="888888"/>
                </a:solidFill>
              </a:defRPr>
            </a:lvl3pPr>
            <a:lvl4pPr indent="-228600" lvl="3" marL="1828800" algn="l">
              <a:spcBef>
                <a:spcPts val="280"/>
              </a:spcBef>
              <a:spcAft>
                <a:spcPts val="0"/>
              </a:spcAft>
              <a:buSzPts val="910"/>
              <a:buNone/>
              <a:defRPr sz="1400">
                <a:solidFill>
                  <a:srgbClr val="888888"/>
                </a:solidFill>
              </a:defRPr>
            </a:lvl4pPr>
            <a:lvl5pPr indent="-228600" lvl="4" marL="2286000" algn="l">
              <a:spcBef>
                <a:spcPts val="280"/>
              </a:spcBef>
              <a:spcAft>
                <a:spcPts val="0"/>
              </a:spcAft>
              <a:buSzPts val="910"/>
              <a:buNone/>
              <a:defRPr sz="1400">
                <a:solidFill>
                  <a:srgbClr val="888888"/>
                </a:solidFill>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228600" lvl="8" marL="4114800" algn="l">
              <a:spcBef>
                <a:spcPts val="360"/>
              </a:spcBef>
              <a:spcAft>
                <a:spcPts val="0"/>
              </a:spcAft>
              <a:buSzPts val="1800"/>
              <a:buNone/>
              <a:defRPr/>
            </a:lvl9pPr>
          </a:lstStyle>
          <a:p/>
        </p:txBody>
      </p:sp>
      <p:sp>
        <p:nvSpPr>
          <p:cNvPr id="45" name="Google Shape;45;p4"/>
          <p:cNvSpPr txBox="1"/>
          <p:nvPr>
            <p:ph idx="10" type="dt"/>
          </p:nvPr>
        </p:nvSpPr>
        <p:spPr>
          <a:xfrm>
            <a:off x="609600" y="6356351"/>
            <a:ext cx="2844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
          <p:cNvSpPr txBox="1"/>
          <p:nvPr>
            <p:ph idx="11" type="ftr"/>
          </p:nvPr>
        </p:nvSpPr>
        <p:spPr>
          <a:xfrm>
            <a:off x="3556000" y="6356351"/>
            <a:ext cx="44704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48" name="Shape 48"/>
        <p:cNvGrpSpPr/>
        <p:nvPr/>
      </p:nvGrpSpPr>
      <p:grpSpPr>
        <a:xfrm>
          <a:off x="0" y="0"/>
          <a:ext cx="0" cy="0"/>
          <a:chOff x="0" y="0"/>
          <a:chExt cx="0" cy="0"/>
        </a:xfrm>
      </p:grpSpPr>
      <p:sp>
        <p:nvSpPr>
          <p:cNvPr id="49" name="Google Shape;49;p5"/>
          <p:cNvSpPr txBox="1"/>
          <p:nvPr>
            <p:ph type="title"/>
          </p:nvPr>
        </p:nvSpPr>
        <p:spPr>
          <a:xfrm>
            <a:off x="609600" y="704088"/>
            <a:ext cx="109728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5"/>
          <p:cNvSpPr txBox="1"/>
          <p:nvPr>
            <p:ph idx="1" type="body"/>
          </p:nvPr>
        </p:nvSpPr>
        <p:spPr>
          <a:xfrm>
            <a:off x="609600" y="1920085"/>
            <a:ext cx="5384800"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228600" lvl="8" marL="4114800" algn="l">
              <a:spcBef>
                <a:spcPts val="360"/>
              </a:spcBef>
              <a:spcAft>
                <a:spcPts val="0"/>
              </a:spcAft>
              <a:buSzPts val="1800"/>
              <a:buNone/>
              <a:defRPr/>
            </a:lvl9pPr>
          </a:lstStyle>
          <a:p/>
        </p:txBody>
      </p:sp>
      <p:sp>
        <p:nvSpPr>
          <p:cNvPr id="51" name="Google Shape;51;p5"/>
          <p:cNvSpPr txBox="1"/>
          <p:nvPr>
            <p:ph idx="2" type="body"/>
          </p:nvPr>
        </p:nvSpPr>
        <p:spPr>
          <a:xfrm>
            <a:off x="6197600" y="1920085"/>
            <a:ext cx="5384800"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228600" lvl="8" marL="4114800" algn="l">
              <a:spcBef>
                <a:spcPts val="360"/>
              </a:spcBef>
              <a:spcAft>
                <a:spcPts val="0"/>
              </a:spcAft>
              <a:buSzPts val="1800"/>
              <a:buNone/>
              <a:defRPr/>
            </a:lvl9pPr>
          </a:lstStyle>
          <a:p/>
        </p:txBody>
      </p:sp>
      <p:sp>
        <p:nvSpPr>
          <p:cNvPr id="52" name="Google Shape;52;p5"/>
          <p:cNvSpPr txBox="1"/>
          <p:nvPr>
            <p:ph idx="10" type="dt"/>
          </p:nvPr>
        </p:nvSpPr>
        <p:spPr>
          <a:xfrm>
            <a:off x="609600" y="6356351"/>
            <a:ext cx="2844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
          <p:cNvSpPr txBox="1"/>
          <p:nvPr>
            <p:ph idx="11" type="ftr"/>
          </p:nvPr>
        </p:nvSpPr>
        <p:spPr>
          <a:xfrm>
            <a:off x="3556000" y="6356351"/>
            <a:ext cx="44704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55" name="Shape 55"/>
        <p:cNvGrpSpPr/>
        <p:nvPr/>
      </p:nvGrpSpPr>
      <p:grpSpPr>
        <a:xfrm>
          <a:off x="0" y="0"/>
          <a:ext cx="0" cy="0"/>
          <a:chOff x="0" y="0"/>
          <a:chExt cx="0" cy="0"/>
        </a:xfrm>
      </p:grpSpPr>
      <p:sp>
        <p:nvSpPr>
          <p:cNvPr id="56" name="Google Shape;56;p6"/>
          <p:cNvSpPr txBox="1"/>
          <p:nvPr>
            <p:ph type="title"/>
          </p:nvPr>
        </p:nvSpPr>
        <p:spPr>
          <a:xfrm>
            <a:off x="609600" y="704088"/>
            <a:ext cx="109728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6"/>
          <p:cNvSpPr txBox="1"/>
          <p:nvPr>
            <p:ph idx="1" type="body"/>
          </p:nvPr>
        </p:nvSpPr>
        <p:spPr>
          <a:xfrm>
            <a:off x="609600" y="1855248"/>
            <a:ext cx="5386917" cy="659352"/>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1"/>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228600" lvl="8" marL="4114800" algn="l">
              <a:spcBef>
                <a:spcPts val="360"/>
              </a:spcBef>
              <a:spcAft>
                <a:spcPts val="0"/>
              </a:spcAft>
              <a:buSzPts val="1800"/>
              <a:buNone/>
              <a:defRPr/>
            </a:lvl9pPr>
          </a:lstStyle>
          <a:p/>
        </p:txBody>
      </p:sp>
      <p:sp>
        <p:nvSpPr>
          <p:cNvPr id="58" name="Google Shape;58;p6"/>
          <p:cNvSpPr txBox="1"/>
          <p:nvPr>
            <p:ph idx="2" type="body"/>
          </p:nvPr>
        </p:nvSpPr>
        <p:spPr>
          <a:xfrm>
            <a:off x="609600" y="2514600"/>
            <a:ext cx="5386917"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228600" lvl="8" marL="4114800" algn="l">
              <a:spcBef>
                <a:spcPts val="360"/>
              </a:spcBef>
              <a:spcAft>
                <a:spcPts val="0"/>
              </a:spcAft>
              <a:buSzPts val="1800"/>
              <a:buNone/>
              <a:defRPr/>
            </a:lvl9pPr>
          </a:lstStyle>
          <a:p/>
        </p:txBody>
      </p:sp>
      <p:sp>
        <p:nvSpPr>
          <p:cNvPr id="59" name="Google Shape;59;p6"/>
          <p:cNvSpPr txBox="1"/>
          <p:nvPr>
            <p:ph idx="3" type="body"/>
          </p:nvPr>
        </p:nvSpPr>
        <p:spPr>
          <a:xfrm>
            <a:off x="6193368" y="1859758"/>
            <a:ext cx="5389033" cy="654843"/>
          </a:xfrm>
          <a:prstGeom prst="rect">
            <a:avLst/>
          </a:prstGeom>
          <a:noFill/>
          <a:ln>
            <a:noFill/>
          </a:ln>
        </p:spPr>
        <p:txBody>
          <a:bodyPr anchorCtr="0" anchor="ctr" bIns="0" lIns="45700" spcFirstLastPara="1" rIns="45700" wrap="square" tIns="0">
            <a:normAutofit/>
          </a:bodyPr>
          <a:lstStyle>
            <a:lvl1pPr indent="-228600" lvl="0" marL="457200" algn="l">
              <a:spcBef>
                <a:spcPts val="480"/>
              </a:spcBef>
              <a:spcAft>
                <a:spcPts val="0"/>
              </a:spcAft>
              <a:buSzPts val="2280"/>
              <a:buNone/>
              <a:defRPr b="1" sz="2400" cap="none">
                <a:solidFill>
                  <a:schemeClr val="dk1"/>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228600" lvl="8" marL="4114800" algn="l">
              <a:spcBef>
                <a:spcPts val="360"/>
              </a:spcBef>
              <a:spcAft>
                <a:spcPts val="0"/>
              </a:spcAft>
              <a:buSzPts val="1800"/>
              <a:buNone/>
              <a:defRPr/>
            </a:lvl9pPr>
          </a:lstStyle>
          <a:p/>
        </p:txBody>
      </p:sp>
      <p:sp>
        <p:nvSpPr>
          <p:cNvPr id="60" name="Google Shape;60;p6"/>
          <p:cNvSpPr txBox="1"/>
          <p:nvPr>
            <p:ph idx="4" type="body"/>
          </p:nvPr>
        </p:nvSpPr>
        <p:spPr>
          <a:xfrm>
            <a:off x="6193368" y="2514600"/>
            <a:ext cx="5389033"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228600" lvl="8" marL="4114800" algn="l">
              <a:spcBef>
                <a:spcPts val="360"/>
              </a:spcBef>
              <a:spcAft>
                <a:spcPts val="0"/>
              </a:spcAft>
              <a:buSzPts val="1800"/>
              <a:buNone/>
              <a:defRPr/>
            </a:lvl9pPr>
          </a:lstStyle>
          <a:p/>
        </p:txBody>
      </p:sp>
      <p:sp>
        <p:nvSpPr>
          <p:cNvPr id="61" name="Google Shape;61;p6"/>
          <p:cNvSpPr txBox="1"/>
          <p:nvPr>
            <p:ph idx="10" type="dt"/>
          </p:nvPr>
        </p:nvSpPr>
        <p:spPr>
          <a:xfrm>
            <a:off x="609600" y="6356351"/>
            <a:ext cx="2844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6"/>
          <p:cNvSpPr txBox="1"/>
          <p:nvPr>
            <p:ph idx="11" type="ftr"/>
          </p:nvPr>
        </p:nvSpPr>
        <p:spPr>
          <a:xfrm>
            <a:off x="3556000" y="6356351"/>
            <a:ext cx="44704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64" name="Shape 64"/>
        <p:cNvGrpSpPr/>
        <p:nvPr/>
      </p:nvGrpSpPr>
      <p:grpSpPr>
        <a:xfrm>
          <a:off x="0" y="0"/>
          <a:ext cx="0" cy="0"/>
          <a:chOff x="0" y="0"/>
          <a:chExt cx="0" cy="0"/>
        </a:xfrm>
      </p:grpSpPr>
      <p:sp>
        <p:nvSpPr>
          <p:cNvPr id="65" name="Google Shape;65;p7"/>
          <p:cNvSpPr txBox="1"/>
          <p:nvPr>
            <p:ph type="title"/>
          </p:nvPr>
        </p:nvSpPr>
        <p:spPr>
          <a:xfrm>
            <a:off x="609600" y="704088"/>
            <a:ext cx="110744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Tahoma"/>
              <a:buNone/>
              <a:defRPr b="0" sz="5000">
                <a:solidFill>
                  <a:schemeClr val="dk2"/>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7"/>
          <p:cNvSpPr txBox="1"/>
          <p:nvPr>
            <p:ph idx="10" type="dt"/>
          </p:nvPr>
        </p:nvSpPr>
        <p:spPr>
          <a:xfrm>
            <a:off x="609600" y="6356351"/>
            <a:ext cx="2844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7"/>
          <p:cNvSpPr txBox="1"/>
          <p:nvPr>
            <p:ph idx="11" type="ftr"/>
          </p:nvPr>
        </p:nvSpPr>
        <p:spPr>
          <a:xfrm>
            <a:off x="3556000" y="6356351"/>
            <a:ext cx="44704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7"/>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ό" type="blank">
  <p:cSld name="BLANK">
    <p:spTree>
      <p:nvGrpSpPr>
        <p:cNvPr id="69" name="Shape 69"/>
        <p:cNvGrpSpPr/>
        <p:nvPr/>
      </p:nvGrpSpPr>
      <p:grpSpPr>
        <a:xfrm>
          <a:off x="0" y="0"/>
          <a:ext cx="0" cy="0"/>
          <a:chOff x="0" y="0"/>
          <a:chExt cx="0" cy="0"/>
        </a:xfrm>
      </p:grpSpPr>
      <p:sp>
        <p:nvSpPr>
          <p:cNvPr id="70" name="Google Shape;70;p8"/>
          <p:cNvSpPr txBox="1"/>
          <p:nvPr>
            <p:ph idx="10" type="dt"/>
          </p:nvPr>
        </p:nvSpPr>
        <p:spPr>
          <a:xfrm>
            <a:off x="609600" y="6356351"/>
            <a:ext cx="2844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8"/>
          <p:cNvSpPr txBox="1"/>
          <p:nvPr>
            <p:ph idx="11" type="ftr"/>
          </p:nvPr>
        </p:nvSpPr>
        <p:spPr>
          <a:xfrm>
            <a:off x="3556000" y="6356351"/>
            <a:ext cx="44704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8"/>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73" name="Shape 73"/>
        <p:cNvGrpSpPr/>
        <p:nvPr/>
      </p:nvGrpSpPr>
      <p:grpSpPr>
        <a:xfrm>
          <a:off x="0" y="0"/>
          <a:ext cx="0" cy="0"/>
          <a:chOff x="0" y="0"/>
          <a:chExt cx="0" cy="0"/>
        </a:xfrm>
      </p:grpSpPr>
      <p:sp>
        <p:nvSpPr>
          <p:cNvPr id="74" name="Google Shape;74;p9"/>
          <p:cNvSpPr txBox="1"/>
          <p:nvPr>
            <p:ph type="title"/>
          </p:nvPr>
        </p:nvSpPr>
        <p:spPr>
          <a:xfrm>
            <a:off x="914400" y="514352"/>
            <a:ext cx="3657600" cy="11620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2600"/>
              <a:buFont typeface="Tahoma"/>
              <a:buNone/>
              <a:defRPr b="0" sz="2600">
                <a:solidFill>
                  <a:schemeClr val="dk2"/>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9"/>
          <p:cNvSpPr txBox="1"/>
          <p:nvPr>
            <p:ph idx="1" type="body"/>
          </p:nvPr>
        </p:nvSpPr>
        <p:spPr>
          <a:xfrm>
            <a:off x="4766733" y="1676400"/>
            <a:ext cx="6815667" cy="4572000"/>
          </a:xfrm>
          <a:prstGeom prst="rect">
            <a:avLst/>
          </a:prstGeom>
          <a:noFill/>
          <a:ln>
            <a:noFill/>
          </a:ln>
        </p:spPr>
        <p:txBody>
          <a:bodyPr anchorCtr="0" anchor="t" bIns="45700" lIns="91425" spcFirstLastPara="1" rIns="91425" wrap="square" tIns="0">
            <a:normAutofit/>
          </a:bodyPr>
          <a:lstStyle>
            <a:lvl1pPr indent="-397510" lvl="0" marL="457200" algn="l">
              <a:spcBef>
                <a:spcPts val="560"/>
              </a:spcBef>
              <a:spcAft>
                <a:spcPts val="0"/>
              </a:spcAft>
              <a:buSzPts val="2660"/>
              <a:buChar char="⚫"/>
              <a:defRPr sz="2800"/>
            </a:lvl1pPr>
            <a:lvl2pPr indent="-368935" lvl="1" marL="914400" algn="l">
              <a:spcBef>
                <a:spcPts val="520"/>
              </a:spcBef>
              <a:spcAft>
                <a:spcPts val="0"/>
              </a:spcAft>
              <a:buSzPts val="2210"/>
              <a:buChar char="⚫"/>
              <a:defRPr sz="2600"/>
            </a:lvl2pPr>
            <a:lvl3pPr indent="-335280" lvl="2" marL="1371600" algn="l">
              <a:spcBef>
                <a:spcPts val="480"/>
              </a:spcBef>
              <a:spcAft>
                <a:spcPts val="0"/>
              </a:spcAft>
              <a:buSzPts val="1680"/>
              <a:buChar char="⚫"/>
              <a:defRPr sz="2400"/>
            </a:lvl3pPr>
            <a:lvl4pPr indent="-311150" lvl="3" marL="1828800" algn="l">
              <a:spcBef>
                <a:spcPts val="400"/>
              </a:spcBef>
              <a:spcAft>
                <a:spcPts val="0"/>
              </a:spcAft>
              <a:buSzPts val="1300"/>
              <a:buChar char="⚫"/>
              <a:defRPr sz="20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228600" lvl="8" marL="4114800" algn="l">
              <a:spcBef>
                <a:spcPts val="360"/>
              </a:spcBef>
              <a:spcAft>
                <a:spcPts val="0"/>
              </a:spcAft>
              <a:buSzPts val="1800"/>
              <a:buNone/>
              <a:defRPr/>
            </a:lvl9pPr>
          </a:lstStyle>
          <a:p/>
        </p:txBody>
      </p:sp>
      <p:sp>
        <p:nvSpPr>
          <p:cNvPr id="76" name="Google Shape;76;p9"/>
          <p:cNvSpPr txBox="1"/>
          <p:nvPr>
            <p:ph idx="2" type="body"/>
          </p:nvPr>
        </p:nvSpPr>
        <p:spPr>
          <a:xfrm>
            <a:off x="914400" y="1676400"/>
            <a:ext cx="3657600" cy="4572000"/>
          </a:xfrm>
          <a:prstGeom prst="rect">
            <a:avLst/>
          </a:prstGeom>
          <a:noFill/>
          <a:ln>
            <a:noFill/>
          </a:ln>
        </p:spPr>
        <p:txBody>
          <a:bodyPr anchorCtr="0" anchor="t" bIns="45700" lIns="18275" spcFirstLastPara="1" rIns="18275" wrap="square" tIns="45700">
            <a:normAutofit/>
          </a:bodyPr>
          <a:lstStyle>
            <a:lvl1pPr indent="-228600" lvl="0" marL="457200" algn="l">
              <a:spcBef>
                <a:spcPts val="280"/>
              </a:spcBef>
              <a:spcAft>
                <a:spcPts val="0"/>
              </a:spcAft>
              <a:buSzPts val="133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585"/>
              <a:buNone/>
              <a:defRPr sz="900"/>
            </a:lvl4pPr>
            <a:lvl5pPr indent="-228600" lvl="4" marL="2286000" algn="l">
              <a:spcBef>
                <a:spcPts val="180"/>
              </a:spcBef>
              <a:spcAft>
                <a:spcPts val="0"/>
              </a:spcAft>
              <a:buSzPts val="585"/>
              <a:buNone/>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228600" lvl="8" marL="4114800" algn="l">
              <a:spcBef>
                <a:spcPts val="360"/>
              </a:spcBef>
              <a:spcAft>
                <a:spcPts val="0"/>
              </a:spcAft>
              <a:buSzPts val="1800"/>
              <a:buNone/>
              <a:defRPr/>
            </a:lvl9pPr>
          </a:lstStyle>
          <a:p/>
        </p:txBody>
      </p:sp>
      <p:sp>
        <p:nvSpPr>
          <p:cNvPr id="77" name="Google Shape;77;p9"/>
          <p:cNvSpPr txBox="1"/>
          <p:nvPr>
            <p:ph idx="10" type="dt"/>
          </p:nvPr>
        </p:nvSpPr>
        <p:spPr>
          <a:xfrm>
            <a:off x="609600" y="6356351"/>
            <a:ext cx="2844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9"/>
          <p:cNvSpPr txBox="1"/>
          <p:nvPr>
            <p:ph idx="11" type="ftr"/>
          </p:nvPr>
        </p:nvSpPr>
        <p:spPr>
          <a:xfrm>
            <a:off x="3556000" y="6356351"/>
            <a:ext cx="44704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9"/>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showMasterSp="0" type="picTx">
  <p:cSld name="PICTURE_WITH_CAPTION_TEXT">
    <p:spTree>
      <p:nvGrpSpPr>
        <p:cNvPr id="80" name="Shape 80"/>
        <p:cNvGrpSpPr/>
        <p:nvPr/>
      </p:nvGrpSpPr>
      <p:grpSpPr>
        <a:xfrm>
          <a:off x="0" y="0"/>
          <a:ext cx="0" cy="0"/>
          <a:chOff x="0" y="0"/>
          <a:chExt cx="0" cy="0"/>
        </a:xfrm>
      </p:grpSpPr>
      <p:sp>
        <p:nvSpPr>
          <p:cNvPr id="81" name="Google Shape;81;p10"/>
          <p:cNvSpPr/>
          <p:nvPr/>
        </p:nvSpPr>
        <p:spPr>
          <a:xfrm flipH="1" rot="-10380000">
            <a:off x="4221004" y="1108077"/>
            <a:ext cx="7010400" cy="4114800"/>
          </a:xfrm>
          <a:prstGeom prst="snipRoundRect">
            <a:avLst>
              <a:gd fmla="val 0" name="adj1"/>
              <a:gd fmla="val 3646" name="adj2"/>
            </a:avLst>
          </a:prstGeom>
          <a:solidFill>
            <a:srgbClr val="FFFFFF"/>
          </a:solidFill>
          <a:ln cap="rnd" cmpd="sng" w="9525">
            <a:solidFill>
              <a:srgbClr val="C0C0C0"/>
            </a:solidFill>
            <a:prstDash val="solid"/>
            <a:miter lim="800000"/>
            <a:headEnd len="sm" w="sm" type="none"/>
            <a:tailEnd len="sm" w="sm" type="none"/>
          </a:ln>
          <a:effectLst>
            <a:outerShdw blurRad="63500" sx="98500" kx="100000" rotWithShape="0" algn="tl" dir="7500000" dist="38500" sy="10008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alatino Linotype"/>
              <a:ea typeface="Palatino Linotype"/>
              <a:cs typeface="Palatino Linotype"/>
              <a:sym typeface="Palatino Linotype"/>
            </a:endParaRPr>
          </a:p>
        </p:txBody>
      </p:sp>
      <p:sp>
        <p:nvSpPr>
          <p:cNvPr id="82" name="Google Shape;82;p10"/>
          <p:cNvSpPr/>
          <p:nvPr/>
        </p:nvSpPr>
        <p:spPr>
          <a:xfrm flipH="1" rot="-10380000">
            <a:off x="10672179" y="5359769"/>
            <a:ext cx="207264" cy="155448"/>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alatino Linotype"/>
              <a:ea typeface="Palatino Linotype"/>
              <a:cs typeface="Palatino Linotype"/>
              <a:sym typeface="Palatino Linotype"/>
            </a:endParaRPr>
          </a:p>
        </p:txBody>
      </p:sp>
      <p:sp>
        <p:nvSpPr>
          <p:cNvPr id="83" name="Google Shape;83;p10"/>
          <p:cNvSpPr txBox="1"/>
          <p:nvPr>
            <p:ph type="title"/>
          </p:nvPr>
        </p:nvSpPr>
        <p:spPr>
          <a:xfrm>
            <a:off x="812800" y="1176997"/>
            <a:ext cx="2950464" cy="1582621"/>
          </a:xfrm>
          <a:prstGeom prst="rect">
            <a:avLst/>
          </a:prstGeom>
          <a:noFill/>
          <a:ln>
            <a:noFill/>
          </a:ln>
        </p:spPr>
        <p:txBody>
          <a:bodyPr anchorCtr="0" anchor="b" bIns="45700" lIns="45700" spcFirstLastPara="1" rIns="45700" wrap="square" tIns="45700">
            <a:normAutofit/>
          </a:bodyPr>
          <a:lstStyle>
            <a:lvl1pPr lvl="0" algn="l">
              <a:spcBef>
                <a:spcPts val="0"/>
              </a:spcBef>
              <a:spcAft>
                <a:spcPts val="0"/>
              </a:spcAft>
              <a:buClr>
                <a:schemeClr val="dk2"/>
              </a:buClr>
              <a:buSzPts val="2000"/>
              <a:buFont typeface="Tahoma"/>
              <a:buNone/>
              <a:defRPr b="1" sz="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Ένα κενό σύμβολο κράτησης θέσης, για να προσθέσετε μια εικόνα. Κάντε κλικ στο πλαίσιο κράτησης θέσης και επιλέξτε την εικόνα που θέλετε να προσθέσετε" id="84" name="Google Shape;84;p10"/>
          <p:cNvSpPr/>
          <p:nvPr>
            <p:ph idx="2" type="pic"/>
          </p:nvPr>
        </p:nvSpPr>
        <p:spPr>
          <a:xfrm rot="420000">
            <a:off x="4647724" y="1199517"/>
            <a:ext cx="6156960" cy="3931920"/>
          </a:xfrm>
          <a:prstGeom prst="rect">
            <a:avLst/>
          </a:prstGeom>
          <a:solidFill>
            <a:schemeClr val="lt2"/>
          </a:solidFill>
          <a:ln cap="rnd" cmpd="sng" w="9525">
            <a:solidFill>
              <a:srgbClr val="C0C0C0"/>
            </a:solidFill>
            <a:prstDash val="solid"/>
            <a:round/>
            <a:headEnd len="sm" w="sm" type="none"/>
            <a:tailEnd len="sm" w="sm" type="none"/>
          </a:ln>
        </p:spPr>
        <p:txBody>
          <a:bodyPr anchorCtr="0" anchor="t" bIns="45700" lIns="91425" spcFirstLastPara="1" rIns="91425" wrap="square" tIns="45700">
            <a:noAutofit/>
          </a:bodyPr>
          <a:lstStyle>
            <a:lvl1pPr lvl="0" marR="0" rtl="0" algn="l">
              <a:spcBef>
                <a:spcPts val="640"/>
              </a:spcBef>
              <a:spcAft>
                <a:spcPts val="0"/>
              </a:spcAft>
              <a:buClr>
                <a:srgbClr val="13676B"/>
              </a:buClr>
              <a:buSzPts val="3040"/>
              <a:buFont typeface="Noto Sans Symbols"/>
              <a:buNone/>
              <a:defRPr b="0" i="0" sz="3200" u="none" cap="none" strike="noStrike">
                <a:solidFill>
                  <a:schemeClr val="dk1"/>
                </a:solidFill>
                <a:latin typeface="Palatino Linotype"/>
                <a:ea typeface="Palatino Linotype"/>
                <a:cs typeface="Palatino Linotype"/>
                <a:sym typeface="Palatino Linotype"/>
              </a:defRPr>
            </a:lvl1pPr>
            <a:lvl2pPr lvl="1" marR="0" rtl="0" algn="l">
              <a:spcBef>
                <a:spcPts val="480"/>
              </a:spcBef>
              <a:spcAft>
                <a:spcPts val="0"/>
              </a:spcAft>
              <a:buClr>
                <a:srgbClr val="0D5672"/>
              </a:buClr>
              <a:buSzPts val="2040"/>
              <a:buFont typeface="Noto Sans Symbols"/>
              <a:buChar char="⚫"/>
              <a:defRPr b="0" i="0" sz="2400" u="none" cap="none" strike="noStrike">
                <a:solidFill>
                  <a:schemeClr val="dk1"/>
                </a:solidFill>
                <a:latin typeface="Palatino Linotype"/>
                <a:ea typeface="Palatino Linotype"/>
                <a:cs typeface="Palatino Linotype"/>
                <a:sym typeface="Palatino Linotype"/>
              </a:defRPr>
            </a:lvl2pPr>
            <a:lvl3pPr lvl="2" marR="0" rtl="0" algn="l">
              <a:spcBef>
                <a:spcPts val="420"/>
              </a:spcBef>
              <a:spcAft>
                <a:spcPts val="0"/>
              </a:spcAft>
              <a:buClr>
                <a:srgbClr val="124163"/>
              </a:buClr>
              <a:buSzPts val="1470"/>
              <a:buFont typeface="Noto Sans Symbols"/>
              <a:buChar char="⚫"/>
              <a:defRPr b="0" i="0" sz="2100" u="none" cap="none" strike="noStrike">
                <a:solidFill>
                  <a:schemeClr val="dk1"/>
                </a:solidFill>
                <a:latin typeface="Palatino Linotype"/>
                <a:ea typeface="Palatino Linotype"/>
                <a:cs typeface="Palatino Linotype"/>
                <a:sym typeface="Palatino Linotype"/>
              </a:defRPr>
            </a:lvl3pPr>
            <a:lvl4pPr lvl="3" marR="0" rtl="0" algn="l">
              <a:spcBef>
                <a:spcPts val="400"/>
              </a:spcBef>
              <a:spcAft>
                <a:spcPts val="0"/>
              </a:spcAft>
              <a:buClr>
                <a:srgbClr val="13676B"/>
              </a:buClr>
              <a:buSzPts val="1300"/>
              <a:buFont typeface="Noto Sans Symbols"/>
              <a:buChar char="⚫"/>
              <a:defRPr b="0" i="0" sz="2000" u="none" cap="none" strike="noStrike">
                <a:solidFill>
                  <a:schemeClr val="dk1"/>
                </a:solidFill>
                <a:latin typeface="Palatino Linotype"/>
                <a:ea typeface="Palatino Linotype"/>
                <a:cs typeface="Palatino Linotype"/>
                <a:sym typeface="Palatino Linotype"/>
              </a:defRPr>
            </a:lvl4pPr>
            <a:lvl5pPr lvl="4" marR="0" rtl="0" algn="l">
              <a:spcBef>
                <a:spcPts val="400"/>
              </a:spcBef>
              <a:spcAft>
                <a:spcPts val="0"/>
              </a:spcAft>
              <a:buClr>
                <a:srgbClr val="318B71"/>
              </a:buClr>
              <a:buSzPts val="1300"/>
              <a:buFont typeface="Noto Sans Symbols"/>
              <a:buChar char="⚫"/>
              <a:defRPr b="0" i="0" sz="2000" u="none" cap="none" strike="noStrike">
                <a:solidFill>
                  <a:schemeClr val="dk1"/>
                </a:solidFill>
                <a:latin typeface="Palatino Linotype"/>
                <a:ea typeface="Palatino Linotype"/>
                <a:cs typeface="Palatino Linotype"/>
                <a:sym typeface="Palatino Linotype"/>
              </a:defRPr>
            </a:lvl5pPr>
            <a:lvl6pPr lvl="5" marR="0" rtl="0" algn="l">
              <a:spcBef>
                <a:spcPts val="360"/>
              </a:spcBef>
              <a:spcAft>
                <a:spcPts val="0"/>
              </a:spcAft>
              <a:buClr>
                <a:srgbClr val="1E4429"/>
              </a:buClr>
              <a:buSzPts val="1440"/>
              <a:buFont typeface="Noto Sans Symbols"/>
              <a:buChar char="⚫"/>
              <a:defRPr b="0" i="0" sz="1800" u="none" cap="none" strike="noStrike">
                <a:solidFill>
                  <a:schemeClr val="dk1"/>
                </a:solidFill>
                <a:latin typeface="Palatino Linotype"/>
                <a:ea typeface="Palatino Linotype"/>
                <a:cs typeface="Palatino Linotype"/>
                <a:sym typeface="Palatino Linotype"/>
              </a:defRPr>
            </a:lvl6pPr>
            <a:lvl7pPr lvl="6" marR="0" rtl="0" algn="l">
              <a:spcBef>
                <a:spcPts val="320"/>
              </a:spcBef>
              <a:spcAft>
                <a:spcPts val="0"/>
              </a:spcAft>
              <a:buClr>
                <a:srgbClr val="487B78"/>
              </a:buClr>
              <a:buSzPts val="1280"/>
              <a:buFont typeface="Noto Sans Symbols"/>
              <a:buChar char="⚫"/>
              <a:defRPr b="0" i="0" sz="1600" u="none" cap="none" strike="noStrike">
                <a:solidFill>
                  <a:schemeClr val="dk1"/>
                </a:solidFill>
                <a:latin typeface="Palatino Linotype"/>
                <a:ea typeface="Palatino Linotype"/>
                <a:cs typeface="Palatino Linotype"/>
                <a:sym typeface="Palatino Linotype"/>
              </a:defRPr>
            </a:lvl7pPr>
            <a:lvl8pPr lvl="7" marR="0" rtl="0" algn="l">
              <a:spcBef>
                <a:spcPts val="320"/>
              </a:spcBef>
              <a:spcAft>
                <a:spcPts val="0"/>
              </a:spcAft>
              <a:buClr>
                <a:schemeClr val="dk2"/>
              </a:buClr>
              <a:buSzPts val="1600"/>
              <a:buFont typeface="Palatino Linotype"/>
              <a:buChar char="•"/>
              <a:defRPr b="0" i="0" sz="1600" u="none" cap="none" strike="noStrike">
                <a:solidFill>
                  <a:schemeClr val="dk1"/>
                </a:solidFill>
                <a:latin typeface="Palatino Linotype"/>
                <a:ea typeface="Palatino Linotype"/>
                <a:cs typeface="Palatino Linotype"/>
                <a:sym typeface="Palatino Linotype"/>
              </a:defRPr>
            </a:lvl8pPr>
            <a:lvl9pPr lvl="8" marR="0" rtl="0" algn="l">
              <a:spcBef>
                <a:spcPts val="280"/>
              </a:spcBef>
              <a:spcAft>
                <a:spcPts val="0"/>
              </a:spcAft>
              <a:buClr>
                <a:schemeClr val="dk2"/>
              </a:buClr>
              <a:buSzPts val="1400"/>
              <a:buFont typeface="Palatino Linotype"/>
              <a:buNone/>
              <a:defRPr b="0" i="0" sz="1400" u="none" cap="none" strike="noStrike">
                <a:solidFill>
                  <a:schemeClr val="dk1"/>
                </a:solidFill>
                <a:latin typeface="Palatino Linotype"/>
                <a:ea typeface="Palatino Linotype"/>
                <a:cs typeface="Palatino Linotype"/>
                <a:sym typeface="Palatino Linotype"/>
              </a:defRPr>
            </a:lvl9pPr>
          </a:lstStyle>
          <a:p/>
        </p:txBody>
      </p:sp>
      <p:sp>
        <p:nvSpPr>
          <p:cNvPr id="85" name="Google Shape;85;p10"/>
          <p:cNvSpPr txBox="1"/>
          <p:nvPr>
            <p:ph idx="1" type="body"/>
          </p:nvPr>
        </p:nvSpPr>
        <p:spPr>
          <a:xfrm>
            <a:off x="812800" y="2828785"/>
            <a:ext cx="2946400" cy="2179320"/>
          </a:xfrm>
          <a:prstGeom prst="rect">
            <a:avLst/>
          </a:prstGeom>
          <a:noFill/>
          <a:ln>
            <a:noFill/>
          </a:ln>
        </p:spPr>
        <p:txBody>
          <a:bodyPr anchorCtr="0" anchor="t" bIns="45700" lIns="64000" spcFirstLastPara="1" rIns="45700" wrap="square" tIns="45700">
            <a:normAutofit/>
          </a:bodyPr>
          <a:lstStyle>
            <a:lvl1pPr indent="-228600" lvl="0" marL="457200" algn="l">
              <a:spcBef>
                <a:spcPts val="250"/>
              </a:spcBef>
              <a:spcAft>
                <a:spcPts val="0"/>
              </a:spcAft>
              <a:buSzPts val="1235"/>
              <a:buFont typeface="Palatino Linotype"/>
              <a:buNone/>
              <a:defRPr sz="1300"/>
            </a:lvl1pPr>
            <a:lvl2pPr indent="-293369" lvl="1" marL="914400" algn="l">
              <a:spcBef>
                <a:spcPts val="240"/>
              </a:spcBef>
              <a:spcAft>
                <a:spcPts val="0"/>
              </a:spcAft>
              <a:buSzPts val="1020"/>
              <a:buChar char="⚫"/>
              <a:defRPr sz="1200"/>
            </a:lvl2pPr>
            <a:lvl3pPr indent="-273050" lvl="2" marL="1371600" algn="l">
              <a:spcBef>
                <a:spcPts val="200"/>
              </a:spcBef>
              <a:spcAft>
                <a:spcPts val="0"/>
              </a:spcAft>
              <a:buSzPts val="700"/>
              <a:buChar char="⚫"/>
              <a:defRPr sz="1000"/>
            </a:lvl3pPr>
            <a:lvl4pPr indent="-265747" lvl="3" marL="1828800" algn="l">
              <a:spcBef>
                <a:spcPts val="180"/>
              </a:spcBef>
              <a:spcAft>
                <a:spcPts val="0"/>
              </a:spcAft>
              <a:buSzPts val="585"/>
              <a:buChar char="⚫"/>
              <a:defRPr sz="900"/>
            </a:lvl4pPr>
            <a:lvl5pPr indent="-265747" lvl="4" marL="2286000" algn="l">
              <a:spcBef>
                <a:spcPts val="180"/>
              </a:spcBef>
              <a:spcAft>
                <a:spcPts val="0"/>
              </a:spcAft>
              <a:buSzPts val="585"/>
              <a:buChar char="⚫"/>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228600" lvl="8" marL="4114800" algn="l">
              <a:spcBef>
                <a:spcPts val="360"/>
              </a:spcBef>
              <a:spcAft>
                <a:spcPts val="0"/>
              </a:spcAft>
              <a:buSzPts val="1800"/>
              <a:buNone/>
              <a:defRPr/>
            </a:lvl9pPr>
          </a:lstStyle>
          <a:p/>
        </p:txBody>
      </p:sp>
      <p:sp>
        <p:nvSpPr>
          <p:cNvPr id="86" name="Google Shape;86;p10"/>
          <p:cNvSpPr txBox="1"/>
          <p:nvPr>
            <p:ph idx="10" type="dt"/>
          </p:nvPr>
        </p:nvSpPr>
        <p:spPr>
          <a:xfrm>
            <a:off x="609600" y="6356351"/>
            <a:ext cx="2844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0"/>
          <p:cNvSpPr txBox="1"/>
          <p:nvPr>
            <p:ph idx="11" type="ftr"/>
          </p:nvPr>
        </p:nvSpPr>
        <p:spPr>
          <a:xfrm>
            <a:off x="3556000" y="6356351"/>
            <a:ext cx="44704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0"/>
          <p:cNvSpPr txBox="1"/>
          <p:nvPr>
            <p:ph idx="12" type="sldNum"/>
          </p:nvPr>
        </p:nvSpPr>
        <p:spPr>
          <a:xfrm>
            <a:off x="10769600" y="6356351"/>
            <a:ext cx="8128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GR"/>
              <a:t>‹#›</a:t>
            </a:fld>
            <a:endParaRPr/>
          </a:p>
        </p:txBody>
      </p:sp>
      <p:sp>
        <p:nvSpPr>
          <p:cNvPr id="89" name="Google Shape;89;p10"/>
          <p:cNvSpPr/>
          <p:nvPr/>
        </p:nvSpPr>
        <p:spPr>
          <a:xfrm flipH="1" rot="10800000">
            <a:off x="-12700" y="5816600"/>
            <a:ext cx="1221740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F609B">
                  <a:alpha val="44705"/>
                </a:srgbClr>
              </a:gs>
              <a:gs pos="100000">
                <a:srgbClr val="00E1ED">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Palatino Linotype"/>
              <a:ea typeface="Palatino Linotype"/>
              <a:cs typeface="Palatino Linotype"/>
              <a:sym typeface="Palatino Linotype"/>
            </a:endParaRPr>
          </a:p>
        </p:txBody>
      </p:sp>
      <p:sp>
        <p:nvSpPr>
          <p:cNvPr id="90" name="Google Shape;90;p10"/>
          <p:cNvSpPr/>
          <p:nvPr/>
        </p:nvSpPr>
        <p:spPr>
          <a:xfrm flipH="1" rot="10800000">
            <a:off x="5842000" y="6219826"/>
            <a:ext cx="63500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8A7AF">
                  <a:alpha val="29803"/>
                </a:srgbClr>
              </a:gs>
              <a:gs pos="80000">
                <a:srgbClr val="0476C9">
                  <a:alpha val="44705"/>
                </a:srgbClr>
              </a:gs>
              <a:gs pos="100000">
                <a:srgbClr val="0476C9">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Palatino Linotype"/>
              <a:ea typeface="Palatino Linotype"/>
              <a:cs typeface="Palatino Linotype"/>
              <a:sym typeface="Palatino Linotype"/>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9" name="Shape 9"/>
        <p:cNvGrpSpPr/>
        <p:nvPr/>
      </p:nvGrpSpPr>
      <p:grpSpPr>
        <a:xfrm>
          <a:off x="0" y="0"/>
          <a:ext cx="0" cy="0"/>
          <a:chOff x="0" y="0"/>
          <a:chExt cx="0" cy="0"/>
        </a:xfrm>
      </p:grpSpPr>
      <p:grpSp>
        <p:nvGrpSpPr>
          <p:cNvPr id="10" name="Google Shape;10;p1"/>
          <p:cNvGrpSpPr/>
          <p:nvPr/>
        </p:nvGrpSpPr>
        <p:grpSpPr>
          <a:xfrm>
            <a:off x="-42731" y="-16113"/>
            <a:ext cx="12264340" cy="6888627"/>
            <a:chOff x="-13703" y="-30627"/>
            <a:chExt cx="12264340" cy="6888627"/>
          </a:xfrm>
        </p:grpSpPr>
        <p:sp>
          <p:nvSpPr>
            <p:cNvPr id="11" name="Google Shape;11;p1"/>
            <p:cNvSpPr/>
            <p:nvPr/>
          </p:nvSpPr>
          <p:spPr>
            <a:xfrm>
              <a:off x="31633"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alatino Linotype"/>
                <a:ea typeface="Palatino Linotype"/>
                <a:cs typeface="Palatino Linotype"/>
                <a:sym typeface="Palatino Linotype"/>
              </a:endParaRPr>
            </a:p>
          </p:txBody>
        </p:sp>
        <p:grpSp>
          <p:nvGrpSpPr>
            <p:cNvPr id="12" name="Google Shape;12;p1"/>
            <p:cNvGrpSpPr/>
            <p:nvPr/>
          </p:nvGrpSpPr>
          <p:grpSpPr>
            <a:xfrm>
              <a:off x="-13703" y="-30627"/>
              <a:ext cx="12264340" cy="1086266"/>
              <a:chOff x="-39059" y="-16113"/>
              <a:chExt cx="12264340" cy="1086266"/>
            </a:xfrm>
          </p:grpSpPr>
          <p:sp>
            <p:nvSpPr>
              <p:cNvPr id="13" name="Google Shape;13;p1"/>
              <p:cNvSpPr/>
              <p:nvPr/>
            </p:nvSpPr>
            <p:spPr>
              <a:xfrm>
                <a:off x="-12700" y="-7144"/>
                <a:ext cx="1221740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F609B">
                      <a:alpha val="44705"/>
                    </a:srgbClr>
                  </a:gs>
                  <a:gs pos="100000">
                    <a:srgbClr val="00E1ED">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Palatino Linotype"/>
                  <a:ea typeface="Palatino Linotype"/>
                  <a:cs typeface="Palatino Linotype"/>
                  <a:sym typeface="Palatino Linotype"/>
                </a:endParaRPr>
              </a:p>
            </p:txBody>
          </p:sp>
          <p:sp>
            <p:nvSpPr>
              <p:cNvPr id="14" name="Google Shape;14;p1"/>
              <p:cNvSpPr/>
              <p:nvPr/>
            </p:nvSpPr>
            <p:spPr>
              <a:xfrm>
                <a:off x="5842000" y="-7144"/>
                <a:ext cx="63500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8A7AF">
                      <a:alpha val="29803"/>
                    </a:srgbClr>
                  </a:gs>
                  <a:gs pos="80000">
                    <a:srgbClr val="0476C9">
                      <a:alpha val="44705"/>
                    </a:srgbClr>
                  </a:gs>
                  <a:gs pos="100000">
                    <a:srgbClr val="0476C9">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Palatino Linotype"/>
                  <a:ea typeface="Palatino Linotype"/>
                  <a:cs typeface="Palatino Linotype"/>
                  <a:sym typeface="Palatino Linotype"/>
                </a:endParaRPr>
              </a:p>
            </p:txBody>
          </p:sp>
          <p:grpSp>
            <p:nvGrpSpPr>
              <p:cNvPr id="15" name="Google Shape;15;p1"/>
              <p:cNvGrpSpPr/>
              <p:nvPr/>
            </p:nvGrpSpPr>
            <p:grpSpPr>
              <a:xfrm>
                <a:off x="-39059" y="-16113"/>
                <a:ext cx="12264340" cy="1086266"/>
                <a:chOff x="-29322" y="-1971"/>
                <a:chExt cx="9198255" cy="1086266"/>
              </a:xfrm>
            </p:grpSpPr>
            <p:sp>
              <p:nvSpPr>
                <p:cNvPr id="16" name="Google Shape;16;p1"/>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22B4B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Palatino Linotype"/>
                    <a:ea typeface="Palatino Linotype"/>
                    <a:cs typeface="Palatino Linotype"/>
                    <a:sym typeface="Palatino Linotype"/>
                  </a:endParaRPr>
                </a:p>
              </p:txBody>
            </p:sp>
            <p:sp>
              <p:nvSpPr>
                <p:cNvPr id="17" name="Google Shape;17;p1"/>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Palatino Linotype"/>
                    <a:ea typeface="Palatino Linotype"/>
                    <a:cs typeface="Palatino Linotype"/>
                    <a:sym typeface="Palatino Linotype"/>
                  </a:endParaRPr>
                </a:p>
              </p:txBody>
            </p:sp>
          </p:grpSp>
        </p:grpSp>
      </p:grpSp>
      <p:sp>
        <p:nvSpPr>
          <p:cNvPr id="18" name="Google Shape;18;p1"/>
          <p:cNvSpPr txBox="1"/>
          <p:nvPr>
            <p:ph type="title"/>
          </p:nvPr>
        </p:nvSpPr>
        <p:spPr>
          <a:xfrm>
            <a:off x="609600" y="491431"/>
            <a:ext cx="10972800" cy="1143000"/>
          </a:xfrm>
          <a:prstGeom prst="rect">
            <a:avLst/>
          </a:prstGeom>
          <a:noFill/>
          <a:ln>
            <a:noFill/>
          </a:ln>
        </p:spPr>
        <p:txBody>
          <a:bodyPr anchorCtr="0" anchor="b" bIns="0" lIns="0" spcFirstLastPara="1" rIns="0" wrap="square" tIns="45700">
            <a:normAutofit/>
          </a:bodyPr>
          <a:lstStyle>
            <a:lvl1pPr lvl="0" marR="0" rtl="0" algn="l">
              <a:spcBef>
                <a:spcPts val="0"/>
              </a:spcBef>
              <a:spcAft>
                <a:spcPts val="0"/>
              </a:spcAft>
              <a:buClr>
                <a:schemeClr val="dk2"/>
              </a:buClr>
              <a:buSzPts val="5000"/>
              <a:buFont typeface="Tahoma"/>
              <a:buNone/>
              <a:defRPr b="0" i="0" sz="5000" u="none" cap="none" strike="noStrike">
                <a:solidFill>
                  <a:schemeClr val="dk2"/>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1"/>
          <p:cNvSpPr txBox="1"/>
          <p:nvPr>
            <p:ph idx="1" type="body"/>
          </p:nvPr>
        </p:nvSpPr>
        <p:spPr>
          <a:xfrm>
            <a:off x="609600" y="1935480"/>
            <a:ext cx="10972800" cy="4389120"/>
          </a:xfrm>
          <a:prstGeom prst="rect">
            <a:avLst/>
          </a:prstGeom>
          <a:noFill/>
          <a:ln>
            <a:noFill/>
          </a:ln>
        </p:spPr>
        <p:txBody>
          <a:bodyPr anchorCtr="0" anchor="t" bIns="45700" lIns="91425" spcFirstLastPara="1" rIns="91425" wrap="square" tIns="45700">
            <a:normAutofit/>
          </a:bodyPr>
          <a:lstStyle>
            <a:lvl1pPr indent="-385445" lvl="0" marL="457200" marR="0" rtl="0" algn="l">
              <a:spcBef>
                <a:spcPts val="520"/>
              </a:spcBef>
              <a:spcAft>
                <a:spcPts val="0"/>
              </a:spcAft>
              <a:buClr>
                <a:srgbClr val="13676B"/>
              </a:buClr>
              <a:buSzPts val="2470"/>
              <a:buFont typeface="Noto Sans Symbols"/>
              <a:buChar char="⚫"/>
              <a:defRPr b="0" i="0" sz="2600" u="none" cap="none" strike="noStrike">
                <a:solidFill>
                  <a:schemeClr val="dk1"/>
                </a:solidFill>
                <a:latin typeface="Palatino Linotype"/>
                <a:ea typeface="Palatino Linotype"/>
                <a:cs typeface="Palatino Linotype"/>
                <a:sym typeface="Palatino Linotype"/>
              </a:defRPr>
            </a:lvl1pPr>
            <a:lvl2pPr indent="-358140" lvl="1" marL="914400" marR="0" rtl="0" algn="l">
              <a:spcBef>
                <a:spcPts val="480"/>
              </a:spcBef>
              <a:spcAft>
                <a:spcPts val="0"/>
              </a:spcAft>
              <a:buClr>
                <a:srgbClr val="0D5672"/>
              </a:buClr>
              <a:buSzPts val="2040"/>
              <a:buFont typeface="Noto Sans Symbols"/>
              <a:buChar char="⚫"/>
              <a:defRPr b="0" i="0" sz="2400" u="none" cap="none" strike="noStrike">
                <a:solidFill>
                  <a:schemeClr val="dk1"/>
                </a:solidFill>
                <a:latin typeface="Palatino Linotype"/>
                <a:ea typeface="Palatino Linotype"/>
                <a:cs typeface="Palatino Linotype"/>
                <a:sym typeface="Palatino Linotype"/>
              </a:defRPr>
            </a:lvl2pPr>
            <a:lvl3pPr indent="-321944" lvl="2" marL="1371600" marR="0" rtl="0" algn="l">
              <a:spcBef>
                <a:spcPts val="420"/>
              </a:spcBef>
              <a:spcAft>
                <a:spcPts val="0"/>
              </a:spcAft>
              <a:buClr>
                <a:srgbClr val="124163"/>
              </a:buClr>
              <a:buSzPts val="1470"/>
              <a:buFont typeface="Noto Sans Symbols"/>
              <a:buChar char="⚫"/>
              <a:defRPr b="0" i="0" sz="2100" u="none" cap="none" strike="noStrike">
                <a:solidFill>
                  <a:schemeClr val="dk1"/>
                </a:solidFill>
                <a:latin typeface="Palatino Linotype"/>
                <a:ea typeface="Palatino Linotype"/>
                <a:cs typeface="Palatino Linotype"/>
                <a:sym typeface="Palatino Linotype"/>
              </a:defRPr>
            </a:lvl3pPr>
            <a:lvl4pPr indent="-311150" lvl="3" marL="1828800" marR="0" rtl="0" algn="l">
              <a:spcBef>
                <a:spcPts val="400"/>
              </a:spcBef>
              <a:spcAft>
                <a:spcPts val="0"/>
              </a:spcAft>
              <a:buClr>
                <a:srgbClr val="13676B"/>
              </a:buClr>
              <a:buSzPts val="1300"/>
              <a:buFont typeface="Noto Sans Symbols"/>
              <a:buChar char="⚫"/>
              <a:defRPr b="0" i="0" sz="2000" u="none" cap="none" strike="noStrike">
                <a:solidFill>
                  <a:schemeClr val="dk1"/>
                </a:solidFill>
                <a:latin typeface="Palatino Linotype"/>
                <a:ea typeface="Palatino Linotype"/>
                <a:cs typeface="Palatino Linotype"/>
                <a:sym typeface="Palatino Linotype"/>
              </a:defRPr>
            </a:lvl4pPr>
            <a:lvl5pPr indent="-311150" lvl="4" marL="2286000" marR="0" rtl="0" algn="l">
              <a:spcBef>
                <a:spcPts val="400"/>
              </a:spcBef>
              <a:spcAft>
                <a:spcPts val="0"/>
              </a:spcAft>
              <a:buClr>
                <a:srgbClr val="318B71"/>
              </a:buClr>
              <a:buSzPts val="1300"/>
              <a:buFont typeface="Noto Sans Symbols"/>
              <a:buChar char="⚫"/>
              <a:defRPr b="0" i="0" sz="2000" u="none" cap="none" strike="noStrike">
                <a:solidFill>
                  <a:schemeClr val="dk1"/>
                </a:solidFill>
                <a:latin typeface="Palatino Linotype"/>
                <a:ea typeface="Palatino Linotype"/>
                <a:cs typeface="Palatino Linotype"/>
                <a:sym typeface="Palatino Linotype"/>
              </a:defRPr>
            </a:lvl5pPr>
            <a:lvl6pPr indent="-320039" lvl="5" marL="2743200" marR="0" rtl="0" algn="l">
              <a:spcBef>
                <a:spcPts val="360"/>
              </a:spcBef>
              <a:spcAft>
                <a:spcPts val="0"/>
              </a:spcAft>
              <a:buClr>
                <a:srgbClr val="1E4429"/>
              </a:buClr>
              <a:buSzPts val="1440"/>
              <a:buFont typeface="Noto Sans Symbols"/>
              <a:buChar char="⚫"/>
              <a:defRPr b="0" i="0" sz="1800" u="none" cap="none" strike="noStrike">
                <a:solidFill>
                  <a:schemeClr val="dk1"/>
                </a:solidFill>
                <a:latin typeface="Palatino Linotype"/>
                <a:ea typeface="Palatino Linotype"/>
                <a:cs typeface="Palatino Linotype"/>
                <a:sym typeface="Palatino Linotype"/>
              </a:defRPr>
            </a:lvl6pPr>
            <a:lvl7pPr indent="-309879" lvl="6" marL="3200400" marR="0" rtl="0" algn="l">
              <a:spcBef>
                <a:spcPts val="320"/>
              </a:spcBef>
              <a:spcAft>
                <a:spcPts val="0"/>
              </a:spcAft>
              <a:buClr>
                <a:srgbClr val="487B78"/>
              </a:buClr>
              <a:buSzPts val="1280"/>
              <a:buFont typeface="Noto Sans Symbols"/>
              <a:buChar char="⚫"/>
              <a:defRPr b="0" i="0" sz="1600" u="none" cap="none" strike="noStrike">
                <a:solidFill>
                  <a:schemeClr val="dk1"/>
                </a:solidFill>
                <a:latin typeface="Palatino Linotype"/>
                <a:ea typeface="Palatino Linotype"/>
                <a:cs typeface="Palatino Linotype"/>
                <a:sym typeface="Palatino Linotype"/>
              </a:defRPr>
            </a:lvl7pPr>
            <a:lvl8pPr indent="-330200" lvl="7" marL="3657600" marR="0" rtl="0" algn="l">
              <a:spcBef>
                <a:spcPts val="320"/>
              </a:spcBef>
              <a:spcAft>
                <a:spcPts val="0"/>
              </a:spcAft>
              <a:buClr>
                <a:schemeClr val="dk2"/>
              </a:buClr>
              <a:buSzPts val="1600"/>
              <a:buFont typeface="Palatino Linotype"/>
              <a:buChar char="•"/>
              <a:defRPr b="0" i="0" sz="1600" u="none" cap="none" strike="noStrike">
                <a:solidFill>
                  <a:schemeClr val="dk1"/>
                </a:solidFill>
                <a:latin typeface="Palatino Linotype"/>
                <a:ea typeface="Palatino Linotype"/>
                <a:cs typeface="Palatino Linotype"/>
                <a:sym typeface="Palatino Linotype"/>
              </a:defRPr>
            </a:lvl8pPr>
            <a:lvl9pPr indent="-228600" lvl="8" marL="4114800" marR="0" rtl="0" algn="l">
              <a:spcBef>
                <a:spcPts val="280"/>
              </a:spcBef>
              <a:spcAft>
                <a:spcPts val="0"/>
              </a:spcAft>
              <a:buClr>
                <a:schemeClr val="dk2"/>
              </a:buClr>
              <a:buSzPts val="1400"/>
              <a:buFont typeface="Palatino Linotype"/>
              <a:buNone/>
              <a:defRPr b="0" i="0" sz="1400" u="none" cap="none" strike="noStrike">
                <a:solidFill>
                  <a:schemeClr val="dk1"/>
                </a:solidFill>
                <a:latin typeface="Palatino Linotype"/>
                <a:ea typeface="Palatino Linotype"/>
                <a:cs typeface="Palatino Linotype"/>
                <a:sym typeface="Palatino Linotype"/>
              </a:defRPr>
            </a:lvl9pPr>
          </a:lstStyle>
          <a:p/>
        </p:txBody>
      </p:sp>
      <p:sp>
        <p:nvSpPr>
          <p:cNvPr id="20" name="Google Shape;20;p1"/>
          <p:cNvSpPr txBox="1"/>
          <p:nvPr>
            <p:ph idx="10" type="dt"/>
          </p:nvPr>
        </p:nvSpPr>
        <p:spPr>
          <a:xfrm>
            <a:off x="609600" y="6356351"/>
            <a:ext cx="2844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100" u="none" cap="none" strike="noStrike">
                <a:solidFill>
                  <a:schemeClr val="dk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21" name="Google Shape;21;p1"/>
          <p:cNvSpPr txBox="1"/>
          <p:nvPr>
            <p:ph idx="11" type="ftr"/>
          </p:nvPr>
        </p:nvSpPr>
        <p:spPr>
          <a:xfrm>
            <a:off x="3556000" y="6356351"/>
            <a:ext cx="44704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100" u="none" cap="none" strike="noStrike">
                <a:solidFill>
                  <a:schemeClr val="dk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22" name="Google Shape;22;p1"/>
          <p:cNvSpPr txBox="1"/>
          <p:nvPr>
            <p:ph idx="12" type="sldNum"/>
          </p:nvPr>
        </p:nvSpPr>
        <p:spPr>
          <a:xfrm>
            <a:off x="10566400" y="6356351"/>
            <a:ext cx="1016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i="0" sz="1100" u="none" cap="none" strike="noStrike">
                <a:solidFill>
                  <a:schemeClr val="dk1"/>
                </a:solidFill>
                <a:latin typeface="Palatino Linotype"/>
                <a:ea typeface="Palatino Linotype"/>
                <a:cs typeface="Palatino Linotype"/>
                <a:sym typeface="Palatino Linotype"/>
              </a:defRPr>
            </a:lvl1pPr>
            <a:lvl2pPr indent="0" lvl="1" marL="0" marR="0" rtl="0" algn="r">
              <a:spcBef>
                <a:spcPts val="0"/>
              </a:spcBef>
              <a:buNone/>
              <a:defRPr b="0" i="0" sz="1100" u="none" cap="none" strike="noStrike">
                <a:solidFill>
                  <a:schemeClr val="dk1"/>
                </a:solidFill>
                <a:latin typeface="Palatino Linotype"/>
                <a:ea typeface="Palatino Linotype"/>
                <a:cs typeface="Palatino Linotype"/>
                <a:sym typeface="Palatino Linotype"/>
              </a:defRPr>
            </a:lvl2pPr>
            <a:lvl3pPr indent="0" lvl="2" marL="0" marR="0" rtl="0" algn="r">
              <a:spcBef>
                <a:spcPts val="0"/>
              </a:spcBef>
              <a:buNone/>
              <a:defRPr b="0" i="0" sz="1100" u="none" cap="none" strike="noStrike">
                <a:solidFill>
                  <a:schemeClr val="dk1"/>
                </a:solidFill>
                <a:latin typeface="Palatino Linotype"/>
                <a:ea typeface="Palatino Linotype"/>
                <a:cs typeface="Palatino Linotype"/>
                <a:sym typeface="Palatino Linotype"/>
              </a:defRPr>
            </a:lvl3pPr>
            <a:lvl4pPr indent="0" lvl="3" marL="0" marR="0" rtl="0" algn="r">
              <a:spcBef>
                <a:spcPts val="0"/>
              </a:spcBef>
              <a:buNone/>
              <a:defRPr b="0" i="0" sz="1100" u="none" cap="none" strike="noStrike">
                <a:solidFill>
                  <a:schemeClr val="dk1"/>
                </a:solidFill>
                <a:latin typeface="Palatino Linotype"/>
                <a:ea typeface="Palatino Linotype"/>
                <a:cs typeface="Palatino Linotype"/>
                <a:sym typeface="Palatino Linotype"/>
              </a:defRPr>
            </a:lvl4pPr>
            <a:lvl5pPr indent="0" lvl="4" marL="0" marR="0" rtl="0" algn="r">
              <a:spcBef>
                <a:spcPts val="0"/>
              </a:spcBef>
              <a:buNone/>
              <a:defRPr b="0" i="0" sz="1100" u="none" cap="none" strike="noStrike">
                <a:solidFill>
                  <a:schemeClr val="dk1"/>
                </a:solidFill>
                <a:latin typeface="Palatino Linotype"/>
                <a:ea typeface="Palatino Linotype"/>
                <a:cs typeface="Palatino Linotype"/>
                <a:sym typeface="Palatino Linotype"/>
              </a:defRPr>
            </a:lvl5pPr>
            <a:lvl6pPr indent="0" lvl="5" marL="0" marR="0" rtl="0" algn="r">
              <a:spcBef>
                <a:spcPts val="0"/>
              </a:spcBef>
              <a:buNone/>
              <a:defRPr b="0" i="0" sz="1100" u="none" cap="none" strike="noStrike">
                <a:solidFill>
                  <a:schemeClr val="dk1"/>
                </a:solidFill>
                <a:latin typeface="Palatino Linotype"/>
                <a:ea typeface="Palatino Linotype"/>
                <a:cs typeface="Palatino Linotype"/>
                <a:sym typeface="Palatino Linotype"/>
              </a:defRPr>
            </a:lvl6pPr>
            <a:lvl7pPr indent="0" lvl="6" marL="0" marR="0" rtl="0" algn="r">
              <a:spcBef>
                <a:spcPts val="0"/>
              </a:spcBef>
              <a:buNone/>
              <a:defRPr b="0" i="0" sz="1100" u="none" cap="none" strike="noStrike">
                <a:solidFill>
                  <a:schemeClr val="dk1"/>
                </a:solidFill>
                <a:latin typeface="Palatino Linotype"/>
                <a:ea typeface="Palatino Linotype"/>
                <a:cs typeface="Palatino Linotype"/>
                <a:sym typeface="Palatino Linotype"/>
              </a:defRPr>
            </a:lvl7pPr>
            <a:lvl8pPr indent="0" lvl="7" marL="0" marR="0" rtl="0" algn="r">
              <a:spcBef>
                <a:spcPts val="0"/>
              </a:spcBef>
              <a:buNone/>
              <a:defRPr b="0" i="0" sz="1100" u="none" cap="none" strike="noStrike">
                <a:solidFill>
                  <a:schemeClr val="dk1"/>
                </a:solidFill>
                <a:latin typeface="Palatino Linotype"/>
                <a:ea typeface="Palatino Linotype"/>
                <a:cs typeface="Palatino Linotype"/>
                <a:sym typeface="Palatino Linotype"/>
              </a:defRPr>
            </a:lvl8pPr>
            <a:lvl9pPr indent="0" lvl="8" marL="0" marR="0" rtl="0" algn="r">
              <a:spcBef>
                <a:spcPts val="0"/>
              </a:spcBef>
              <a:buNone/>
              <a:defRPr b="0" i="0" sz="1100" u="none" cap="none" strike="noStrik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jpg"/><Relationship Id="rId4" Type="http://schemas.openxmlformats.org/officeDocument/2006/relationships/image" Target="../media/image16.png"/><Relationship Id="rId5"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4.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10"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22.png"/><Relationship Id="rId5" Type="http://schemas.openxmlformats.org/officeDocument/2006/relationships/image" Target="../media/image20.png"/><Relationship Id="rId6" Type="http://schemas.openxmlformats.org/officeDocument/2006/relationships/image" Target="../media/image15.png"/><Relationship Id="rId7" Type="http://schemas.openxmlformats.org/officeDocument/2006/relationships/image" Target="../media/image30.png"/><Relationship Id="rId8"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2.jpg"/><Relationship Id="rId4" Type="http://schemas.openxmlformats.org/officeDocument/2006/relationships/image" Target="../media/image39.jpg"/><Relationship Id="rId9" Type="http://schemas.openxmlformats.org/officeDocument/2006/relationships/image" Target="../media/image44.jpg"/><Relationship Id="rId5" Type="http://schemas.openxmlformats.org/officeDocument/2006/relationships/image" Target="../media/image28.jpg"/><Relationship Id="rId6" Type="http://schemas.openxmlformats.org/officeDocument/2006/relationships/image" Target="../media/image29.jpg"/><Relationship Id="rId7" Type="http://schemas.openxmlformats.org/officeDocument/2006/relationships/image" Target="../media/image41.jpg"/><Relationship Id="rId8" Type="http://schemas.openxmlformats.org/officeDocument/2006/relationships/image" Target="../media/image4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40.png"/><Relationship Id="rId5" Type="http://schemas.openxmlformats.org/officeDocument/2006/relationships/image" Target="../media/image5.jpg"/></Relationships>
</file>

<file path=ppt/slides/_rels/slide20.xml.rels><?xml version="1.0" encoding="UTF-8" standalone="yes"?><Relationships xmlns="http://schemas.openxmlformats.org/package/2006/relationships"><Relationship Id="rId11" Type="http://schemas.openxmlformats.org/officeDocument/2006/relationships/hyperlink" Target="https://www.linkedin.com/company/37493774/admin/" TargetMode="External"/><Relationship Id="rId10" Type="http://schemas.openxmlformats.org/officeDocument/2006/relationships/image" Target="../media/image34.png"/><Relationship Id="rId13" Type="http://schemas.openxmlformats.org/officeDocument/2006/relationships/hyperlink" Target="https://www.instagram.com/frontida_sto_spiti_koinsep/" TargetMode="External"/><Relationship Id="rId12"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mailto:frontidastospiti.kriti@gmail.com" TargetMode="External"/><Relationship Id="rId4" Type="http://schemas.openxmlformats.org/officeDocument/2006/relationships/hyperlink" Target="http://www.frontidastospiti.com/" TargetMode="External"/><Relationship Id="rId9" Type="http://schemas.openxmlformats.org/officeDocument/2006/relationships/hyperlink" Target="https://www.youtube.com/channel/UCgRizRLfLGF-s_5GiiXtMMA" TargetMode="External"/><Relationship Id="rId15" Type="http://schemas.openxmlformats.org/officeDocument/2006/relationships/hyperlink" Target="https://www.google.com/maps/place/FRONTIDA+STO+SPITI+KOINSEP+-+HOME+CARE+SERVICES/@35.3389787,25.1585145,15z/data=!4m5!3m4!1s0x0:0xafc54e867b013519!8m2!3d35.338979!4d25.1585163" TargetMode="External"/><Relationship Id="rId14" Type="http://schemas.openxmlformats.org/officeDocument/2006/relationships/image" Target="../media/image35.png"/><Relationship Id="rId16" Type="http://schemas.openxmlformats.org/officeDocument/2006/relationships/image" Target="../media/image33.png"/><Relationship Id="rId5" Type="http://schemas.openxmlformats.org/officeDocument/2006/relationships/image" Target="../media/image4.jpg"/><Relationship Id="rId6" Type="http://schemas.openxmlformats.org/officeDocument/2006/relationships/image" Target="../media/image40.png"/><Relationship Id="rId7" Type="http://schemas.openxmlformats.org/officeDocument/2006/relationships/hyperlink" Target="https://www.facebook.com/FrontidaStoSpitiKoinsep" TargetMode="External"/><Relationship Id="rId8"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8.jp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2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6.jpg"/><Relationship Id="rId5" Type="http://schemas.openxmlformats.org/officeDocument/2006/relationships/image" Target="../media/image9.jpg"/><Relationship Id="rId6"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3"/>
          <p:cNvSpPr txBox="1"/>
          <p:nvPr>
            <p:ph type="ctrTitle"/>
          </p:nvPr>
        </p:nvSpPr>
        <p:spPr>
          <a:xfrm>
            <a:off x="1672075" y="1301150"/>
            <a:ext cx="10258500" cy="1900200"/>
          </a:xfrm>
          <a:prstGeom prst="rect">
            <a:avLst/>
          </a:prstGeom>
          <a:noFill/>
          <a:ln>
            <a:noFill/>
          </a:ln>
        </p:spPr>
        <p:txBody>
          <a:bodyPr anchorCtr="0" anchor="b" bIns="0" lIns="0" spcFirstLastPara="1" rIns="18275" wrap="square" tIns="0">
            <a:noAutofit/>
          </a:bodyPr>
          <a:lstStyle/>
          <a:p>
            <a:pPr indent="0" lvl="0" marL="0" rtl="0" algn="r">
              <a:spcBef>
                <a:spcPts val="0"/>
              </a:spcBef>
              <a:spcAft>
                <a:spcPts val="0"/>
              </a:spcAft>
              <a:buClr>
                <a:schemeClr val="dk2"/>
              </a:buClr>
              <a:buSzPts val="5600"/>
              <a:buFont typeface="Tahoma"/>
              <a:buNone/>
            </a:pPr>
            <a:r>
              <a:rPr lang="el-GR" sz="4800"/>
              <a:t> </a:t>
            </a:r>
            <a:r>
              <a:rPr lang="el-GR" sz="4600"/>
              <a:t>“Φροντίδα στο Σπίτι” KOIN.Σ.ΕΠ.</a:t>
            </a:r>
            <a:endParaRPr sz="4600"/>
          </a:p>
          <a:p>
            <a:pPr indent="0" lvl="0" marL="0" rtl="0" algn="r">
              <a:spcBef>
                <a:spcPts val="0"/>
              </a:spcBef>
              <a:spcAft>
                <a:spcPts val="0"/>
              </a:spcAft>
              <a:buClr>
                <a:schemeClr val="dk2"/>
              </a:buClr>
              <a:buSzPts val="5600"/>
              <a:buFont typeface="Tahoma"/>
              <a:buNone/>
            </a:pPr>
            <a:r>
              <a:rPr lang="el-GR" sz="3700"/>
              <a:t>Home Health Care Service</a:t>
            </a:r>
            <a:r>
              <a:rPr lang="el-GR" sz="3900"/>
              <a:t>s</a:t>
            </a:r>
            <a:endParaRPr sz="3900"/>
          </a:p>
        </p:txBody>
      </p:sp>
      <p:sp>
        <p:nvSpPr>
          <p:cNvPr id="109" name="Google Shape;109;p13"/>
          <p:cNvSpPr txBox="1"/>
          <p:nvPr/>
        </p:nvSpPr>
        <p:spPr>
          <a:xfrm>
            <a:off x="6286975" y="3600475"/>
            <a:ext cx="5643600" cy="431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l-GR" sz="1600">
                <a:solidFill>
                  <a:schemeClr val="dk2"/>
                </a:solidFill>
                <a:latin typeface="Palatino Linotype"/>
                <a:ea typeface="Palatino Linotype"/>
                <a:cs typeface="Palatino Linotype"/>
                <a:sym typeface="Palatino Linotype"/>
              </a:rPr>
              <a:t>ΚΟΙΝΩΝΙΚΗ ΣΥΝΕΤΑΙΡΙΣΤΙΚΗ ΕΠΙΧΕΙΡΗΣΗ</a:t>
            </a:r>
            <a:endParaRPr sz="1600">
              <a:solidFill>
                <a:schemeClr val="dk2"/>
              </a:solidFill>
              <a:latin typeface="Palatino Linotype"/>
              <a:ea typeface="Palatino Linotype"/>
              <a:cs typeface="Palatino Linotype"/>
              <a:sym typeface="Palatino Linotype"/>
            </a:endParaRPr>
          </a:p>
        </p:txBody>
      </p:sp>
      <p:sp>
        <p:nvSpPr>
          <p:cNvPr id="110" name="Google Shape;110;p13"/>
          <p:cNvSpPr txBox="1"/>
          <p:nvPr/>
        </p:nvSpPr>
        <p:spPr>
          <a:xfrm>
            <a:off x="286475" y="5416875"/>
            <a:ext cx="6786000" cy="554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i="1" lang="el-GR" sz="2400">
                <a:solidFill>
                  <a:schemeClr val="dk2"/>
                </a:solidFill>
                <a:latin typeface="Palatino Linotype"/>
                <a:ea typeface="Palatino Linotype"/>
                <a:cs typeface="Palatino Linotype"/>
                <a:sym typeface="Palatino Linotype"/>
              </a:rPr>
              <a:t>H αληθινή φροντίδα ξεκινάει από το σπίτι</a:t>
            </a:r>
            <a:endParaRPr b="1" i="1" sz="2400">
              <a:solidFill>
                <a:schemeClr val="dk2"/>
              </a:solidFill>
              <a:latin typeface="Palatino Linotype"/>
              <a:ea typeface="Palatino Linotype"/>
              <a:cs typeface="Palatino Linotype"/>
              <a:sym typeface="Palatino Linotype"/>
            </a:endParaRPr>
          </a:p>
        </p:txBody>
      </p:sp>
      <p:pic>
        <p:nvPicPr>
          <p:cNvPr id="111" name="Google Shape;111;p13"/>
          <p:cNvPicPr preferRelativeResize="0"/>
          <p:nvPr/>
        </p:nvPicPr>
        <p:blipFill>
          <a:blip r:embed="rId3">
            <a:alphaModFix/>
          </a:blip>
          <a:stretch>
            <a:fillRect/>
          </a:stretch>
        </p:blipFill>
        <p:spPr>
          <a:xfrm>
            <a:off x="1043420" y="4031579"/>
            <a:ext cx="5643601" cy="1349945"/>
          </a:xfrm>
          <a:prstGeom prst="rect">
            <a:avLst/>
          </a:prstGeom>
          <a:noFill/>
          <a:ln>
            <a:noFill/>
          </a:ln>
        </p:spPr>
      </p:pic>
      <p:sp>
        <p:nvSpPr>
          <p:cNvPr id="112" name="Google Shape;112;p13"/>
          <p:cNvSpPr/>
          <p:nvPr/>
        </p:nvSpPr>
        <p:spPr>
          <a:xfrm>
            <a:off x="7073925" y="5516863"/>
            <a:ext cx="397200" cy="349800"/>
          </a:xfrm>
          <a:prstGeom prst="hear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60000"/>
              </a:lnSpc>
              <a:spcBef>
                <a:spcPts val="0"/>
              </a:spcBef>
              <a:spcAft>
                <a:spcPts val="800"/>
              </a:spcAft>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2"/>
          <p:cNvSpPr txBox="1"/>
          <p:nvPr>
            <p:ph type="title"/>
          </p:nvPr>
        </p:nvSpPr>
        <p:spPr>
          <a:xfrm>
            <a:off x="707125" y="958250"/>
            <a:ext cx="4693800" cy="8925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1"/>
              </a:buClr>
              <a:buSzPts val="1100"/>
              <a:buFont typeface="Arial"/>
              <a:buNone/>
            </a:pPr>
            <a:r>
              <a:rPr b="0" lang="el-GR" sz="4500"/>
              <a:t>Βασικές δράσεις</a:t>
            </a:r>
            <a:endParaRPr sz="4500"/>
          </a:p>
        </p:txBody>
      </p:sp>
      <p:sp>
        <p:nvSpPr>
          <p:cNvPr id="212" name="Google Shape;212;p22"/>
          <p:cNvSpPr txBox="1"/>
          <p:nvPr>
            <p:ph idx="1" type="body"/>
          </p:nvPr>
        </p:nvSpPr>
        <p:spPr>
          <a:xfrm>
            <a:off x="6780975" y="2740550"/>
            <a:ext cx="4549500" cy="3182700"/>
          </a:xfrm>
          <a:prstGeom prst="rect">
            <a:avLst/>
          </a:prstGeom>
          <a:noFill/>
          <a:ln>
            <a:noFill/>
          </a:ln>
        </p:spPr>
        <p:txBody>
          <a:bodyPr anchorCtr="0" anchor="t" bIns="45700" lIns="91425" spcFirstLastPara="1" rIns="91425" wrap="square" tIns="45700">
            <a:noAutofit/>
          </a:bodyPr>
          <a:lstStyle/>
          <a:p>
            <a:pPr indent="-354647" lvl="0" marL="457200" rtl="0" algn="l">
              <a:lnSpc>
                <a:spcPct val="80000"/>
              </a:lnSpc>
              <a:spcBef>
                <a:spcPts val="0"/>
              </a:spcBef>
              <a:spcAft>
                <a:spcPts val="0"/>
              </a:spcAft>
              <a:buClr>
                <a:schemeClr val="dk2"/>
              </a:buClr>
              <a:buSzPts val="1985"/>
              <a:buChar char="●"/>
            </a:pPr>
            <a:r>
              <a:rPr lang="el-GR" sz="1985">
                <a:solidFill>
                  <a:schemeClr val="dk2"/>
                </a:solidFill>
              </a:rPr>
              <a:t>Υλοποιείται </a:t>
            </a:r>
            <a:r>
              <a:rPr b="1" lang="el-GR" sz="1985">
                <a:solidFill>
                  <a:srgbClr val="C13018"/>
                </a:solidFill>
              </a:rPr>
              <a:t>ΔΩΡΕΑΝ</a:t>
            </a:r>
            <a:r>
              <a:rPr lang="el-GR" sz="1985">
                <a:solidFill>
                  <a:schemeClr val="dk2"/>
                </a:solidFill>
              </a:rPr>
              <a:t> για όλους τους ωφελούμενους, με φορέα διαχείρισης τον ΕΦΚΑ</a:t>
            </a:r>
            <a:endParaRPr sz="1985" u="sng">
              <a:solidFill>
                <a:schemeClr val="dk2"/>
              </a:solidFill>
            </a:endParaRPr>
          </a:p>
          <a:p>
            <a:pPr indent="0" lvl="0" marL="457200" rtl="0" algn="l">
              <a:lnSpc>
                <a:spcPct val="80000"/>
              </a:lnSpc>
              <a:spcBef>
                <a:spcPts val="0"/>
              </a:spcBef>
              <a:spcAft>
                <a:spcPts val="0"/>
              </a:spcAft>
              <a:buNone/>
            </a:pPr>
            <a:r>
              <a:t/>
            </a:r>
            <a:endParaRPr sz="1985">
              <a:solidFill>
                <a:schemeClr val="dk2"/>
              </a:solidFill>
            </a:endParaRPr>
          </a:p>
          <a:p>
            <a:pPr indent="-354647" lvl="0" marL="457200" rtl="0" algn="l">
              <a:lnSpc>
                <a:spcPct val="80000"/>
              </a:lnSpc>
              <a:spcBef>
                <a:spcPts val="0"/>
              </a:spcBef>
              <a:spcAft>
                <a:spcPts val="0"/>
              </a:spcAft>
              <a:buClr>
                <a:schemeClr val="dk2"/>
              </a:buClr>
              <a:buSzPts val="1985"/>
              <a:buChar char="●"/>
            </a:pPr>
            <a:r>
              <a:rPr lang="el-GR" sz="1985">
                <a:solidFill>
                  <a:schemeClr val="dk2"/>
                </a:solidFill>
              </a:rPr>
              <a:t>Αποδέκτες οι συνταξιούχοι </a:t>
            </a:r>
            <a:r>
              <a:rPr lang="el-GR" sz="1985">
                <a:solidFill>
                  <a:schemeClr val="dk2"/>
                </a:solidFill>
              </a:rPr>
              <a:t>ΌΛΩΝ</a:t>
            </a:r>
            <a:r>
              <a:rPr lang="el-GR" sz="1985">
                <a:solidFill>
                  <a:schemeClr val="dk2"/>
                </a:solidFill>
              </a:rPr>
              <a:t> των ταμείων, που πληρούν τα ακόλουθα κριτήρια: πιστοποιημένη αναπηρία από ΚΕΠΑ 67% και άνω, ετήσιο ατομικό εισόδημα έως 7.715 €, μοναχική διαβίωση.</a:t>
            </a:r>
            <a:endParaRPr sz="1985">
              <a:solidFill>
                <a:schemeClr val="dk2"/>
              </a:solidFill>
            </a:endParaRPr>
          </a:p>
          <a:p>
            <a:pPr indent="0" lvl="0" marL="457200" rtl="0" algn="l">
              <a:lnSpc>
                <a:spcPct val="80000"/>
              </a:lnSpc>
              <a:spcBef>
                <a:spcPts val="0"/>
              </a:spcBef>
              <a:spcAft>
                <a:spcPts val="0"/>
              </a:spcAft>
              <a:buNone/>
            </a:pPr>
            <a:r>
              <a:t/>
            </a:r>
            <a:endParaRPr sz="2605"/>
          </a:p>
        </p:txBody>
      </p:sp>
      <p:sp>
        <p:nvSpPr>
          <p:cNvPr id="213" name="Google Shape;213;p22"/>
          <p:cNvSpPr txBox="1"/>
          <p:nvPr/>
        </p:nvSpPr>
        <p:spPr>
          <a:xfrm>
            <a:off x="707125" y="1946825"/>
            <a:ext cx="71085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l-GR" sz="2000">
                <a:solidFill>
                  <a:schemeClr val="dk2"/>
                </a:solidFill>
              </a:rPr>
              <a:t>Κατ’ Οίκον Φροντίδα Συνταξιούχων (2017 έως σήμερα)</a:t>
            </a:r>
            <a:endParaRPr b="1" sz="2000">
              <a:solidFill>
                <a:schemeClr val="dk2"/>
              </a:solidFill>
            </a:endParaRPr>
          </a:p>
          <a:p>
            <a:pPr indent="0" lvl="0" marL="0" rtl="0" algn="l">
              <a:spcBef>
                <a:spcPts val="0"/>
              </a:spcBef>
              <a:spcAft>
                <a:spcPts val="0"/>
              </a:spcAft>
              <a:buNone/>
            </a:pPr>
            <a:r>
              <a:t/>
            </a:r>
            <a:endParaRPr/>
          </a:p>
        </p:txBody>
      </p:sp>
      <p:pic>
        <p:nvPicPr>
          <p:cNvPr id="214" name="Google Shape;214;p22"/>
          <p:cNvPicPr preferRelativeResize="0"/>
          <p:nvPr/>
        </p:nvPicPr>
        <p:blipFill>
          <a:blip r:embed="rId3">
            <a:alphaModFix/>
          </a:blip>
          <a:stretch>
            <a:fillRect/>
          </a:stretch>
        </p:blipFill>
        <p:spPr>
          <a:xfrm>
            <a:off x="8651125" y="826325"/>
            <a:ext cx="3378351" cy="808100"/>
          </a:xfrm>
          <a:prstGeom prst="rect">
            <a:avLst/>
          </a:prstGeom>
          <a:noFill/>
          <a:ln>
            <a:noFill/>
          </a:ln>
        </p:spPr>
      </p:pic>
      <p:sp>
        <p:nvSpPr>
          <p:cNvPr id="215" name="Google Shape;215;p22"/>
          <p:cNvSpPr txBox="1"/>
          <p:nvPr/>
        </p:nvSpPr>
        <p:spPr>
          <a:xfrm>
            <a:off x="1371625" y="6129350"/>
            <a:ext cx="9801600" cy="441300"/>
          </a:xfrm>
          <a:prstGeom prst="rect">
            <a:avLst/>
          </a:prstGeom>
          <a:noFill/>
          <a:ln>
            <a:noFill/>
          </a:ln>
        </p:spPr>
        <p:txBody>
          <a:bodyPr anchorCtr="0" anchor="t" bIns="91425" lIns="91425" spcFirstLastPara="1" rIns="91425" wrap="square" tIns="91425">
            <a:spAutoFit/>
          </a:bodyPr>
          <a:lstStyle/>
          <a:p>
            <a:pPr indent="0" lvl="0" marL="0" rtl="0" algn="r">
              <a:lnSpc>
                <a:spcPct val="80000"/>
              </a:lnSpc>
              <a:spcBef>
                <a:spcPts val="0"/>
              </a:spcBef>
              <a:spcAft>
                <a:spcPts val="0"/>
              </a:spcAft>
              <a:buNone/>
            </a:pPr>
            <a:r>
              <a:rPr lang="el-GR" sz="2085" u="sng">
                <a:solidFill>
                  <a:schemeClr val="dk2"/>
                </a:solidFill>
                <a:latin typeface="Palatino Linotype"/>
                <a:ea typeface="Palatino Linotype"/>
                <a:cs typeface="Palatino Linotype"/>
                <a:sym typeface="Palatino Linotype"/>
              </a:rPr>
              <a:t>Η</a:t>
            </a:r>
            <a:r>
              <a:rPr lang="el-GR" sz="2085" u="sng">
                <a:solidFill>
                  <a:schemeClr val="dk2"/>
                </a:solidFill>
                <a:latin typeface="Palatino Linotype"/>
                <a:ea typeface="Palatino Linotype"/>
                <a:cs typeface="Palatino Linotype"/>
                <a:sym typeface="Palatino Linotype"/>
              </a:rPr>
              <a:t> “Φροντίδα στο Σπίτι”</a:t>
            </a:r>
            <a:r>
              <a:rPr lang="el-GR" sz="2085" u="sng">
                <a:solidFill>
                  <a:schemeClr val="dk2"/>
                </a:solidFill>
                <a:latin typeface="Palatino Linotype"/>
                <a:ea typeface="Palatino Linotype"/>
                <a:cs typeface="Palatino Linotype"/>
                <a:sym typeface="Palatino Linotype"/>
              </a:rPr>
              <a:t>είναι</a:t>
            </a:r>
            <a:r>
              <a:rPr lang="el-GR" sz="2085" u="sng">
                <a:solidFill>
                  <a:schemeClr val="dk2"/>
                </a:solidFill>
                <a:latin typeface="Palatino Linotype"/>
                <a:ea typeface="Palatino Linotype"/>
                <a:cs typeface="Palatino Linotype"/>
                <a:sym typeface="Palatino Linotype"/>
              </a:rPr>
              <a:t> ο μ</a:t>
            </a:r>
            <a:r>
              <a:rPr lang="el-GR" sz="2085" u="sng">
                <a:solidFill>
                  <a:schemeClr val="dk2"/>
                </a:solidFill>
                <a:latin typeface="Palatino Linotype"/>
                <a:ea typeface="Palatino Linotype"/>
                <a:cs typeface="Palatino Linotype"/>
                <a:sym typeface="Palatino Linotype"/>
              </a:rPr>
              <a:t>οναδικός πάροχος για τον Νομό Ηρακλείου!</a:t>
            </a:r>
            <a:endParaRPr sz="1500">
              <a:solidFill>
                <a:schemeClr val="dk2"/>
              </a:solidFill>
            </a:endParaRPr>
          </a:p>
        </p:txBody>
      </p:sp>
      <p:pic>
        <p:nvPicPr>
          <p:cNvPr id="216" name="Google Shape;216;p22"/>
          <p:cNvPicPr preferRelativeResize="0"/>
          <p:nvPr/>
        </p:nvPicPr>
        <p:blipFill>
          <a:blip r:embed="rId4">
            <a:alphaModFix/>
          </a:blip>
          <a:stretch>
            <a:fillRect/>
          </a:stretch>
        </p:blipFill>
        <p:spPr>
          <a:xfrm>
            <a:off x="707125" y="2654823"/>
            <a:ext cx="6073854" cy="31827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3"/>
          <p:cNvSpPr txBox="1"/>
          <p:nvPr>
            <p:ph type="title"/>
          </p:nvPr>
        </p:nvSpPr>
        <p:spPr>
          <a:xfrm>
            <a:off x="707125" y="958250"/>
            <a:ext cx="4693800" cy="8925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1"/>
              </a:buClr>
              <a:buSzPts val="1100"/>
              <a:buFont typeface="Arial"/>
              <a:buNone/>
            </a:pPr>
            <a:r>
              <a:rPr b="0" lang="el-GR" sz="4500"/>
              <a:t>Βασικές δράσεις</a:t>
            </a:r>
            <a:endParaRPr sz="4500"/>
          </a:p>
        </p:txBody>
      </p:sp>
      <p:sp>
        <p:nvSpPr>
          <p:cNvPr id="223" name="Google Shape;223;p23"/>
          <p:cNvSpPr txBox="1"/>
          <p:nvPr>
            <p:ph idx="1" type="body"/>
          </p:nvPr>
        </p:nvSpPr>
        <p:spPr>
          <a:xfrm>
            <a:off x="762900" y="2490400"/>
            <a:ext cx="6628200" cy="38112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lang="el-GR" sz="1985">
                <a:solidFill>
                  <a:schemeClr val="dk2"/>
                </a:solidFill>
              </a:rPr>
              <a:t>Προσφέρονται: </a:t>
            </a:r>
            <a:endParaRPr sz="1985">
              <a:solidFill>
                <a:schemeClr val="dk2"/>
              </a:solidFill>
            </a:endParaRPr>
          </a:p>
          <a:p>
            <a:pPr indent="-354647" lvl="0" marL="457200" rtl="0" algn="l">
              <a:lnSpc>
                <a:spcPct val="80000"/>
              </a:lnSpc>
              <a:spcBef>
                <a:spcPts val="0"/>
              </a:spcBef>
              <a:spcAft>
                <a:spcPts val="0"/>
              </a:spcAft>
              <a:buClr>
                <a:schemeClr val="dk2"/>
              </a:buClr>
              <a:buSzPts val="1985"/>
              <a:buChar char="●"/>
            </a:pPr>
            <a:r>
              <a:rPr b="1" lang="el-GR" sz="1985">
                <a:solidFill>
                  <a:schemeClr val="dk2"/>
                </a:solidFill>
              </a:rPr>
              <a:t>Υπηρεσίες Νοσηλευτικής Φροντίδας</a:t>
            </a:r>
            <a:r>
              <a:rPr lang="el-GR" sz="1985">
                <a:solidFill>
                  <a:schemeClr val="dk2"/>
                </a:solidFill>
              </a:rPr>
              <a:t>, όπως περιποίηση τραυμάτων, αιμοληψία και μεταφορά αίματος στο Νοσοκομείο, συνταγογράφηση, προμήθεια φαρμάκων, προγραμματισμός ιατρικών ραντεβού σε ιδρύματα πρωτοβάθμιας υγείας, παροχή πρώτων βοηθειών κ.ά. </a:t>
            </a:r>
            <a:endParaRPr sz="1985">
              <a:solidFill>
                <a:schemeClr val="dk2"/>
              </a:solidFill>
            </a:endParaRPr>
          </a:p>
          <a:p>
            <a:pPr indent="0" lvl="0" marL="457200" rtl="0" algn="l">
              <a:lnSpc>
                <a:spcPct val="80000"/>
              </a:lnSpc>
              <a:spcBef>
                <a:spcPts val="0"/>
              </a:spcBef>
              <a:spcAft>
                <a:spcPts val="0"/>
              </a:spcAft>
              <a:buNone/>
            </a:pPr>
            <a:r>
              <a:t/>
            </a:r>
            <a:endParaRPr sz="1985">
              <a:solidFill>
                <a:schemeClr val="dk2"/>
              </a:solidFill>
            </a:endParaRPr>
          </a:p>
          <a:p>
            <a:pPr indent="-354647" lvl="0" marL="457200" rtl="0" algn="l">
              <a:lnSpc>
                <a:spcPct val="80000"/>
              </a:lnSpc>
              <a:spcBef>
                <a:spcPts val="0"/>
              </a:spcBef>
              <a:spcAft>
                <a:spcPts val="0"/>
              </a:spcAft>
              <a:buClr>
                <a:schemeClr val="dk2"/>
              </a:buClr>
              <a:buSzPts val="1985"/>
              <a:buChar char="●"/>
            </a:pPr>
            <a:r>
              <a:rPr b="1" lang="el-GR" sz="1985">
                <a:solidFill>
                  <a:schemeClr val="dk2"/>
                </a:solidFill>
              </a:rPr>
              <a:t>Υπηρεσίες Ψυχοκοινωνικής Στήριξης</a:t>
            </a:r>
            <a:r>
              <a:rPr lang="el-GR" sz="1985">
                <a:solidFill>
                  <a:schemeClr val="dk2"/>
                </a:solidFill>
              </a:rPr>
              <a:t>, όπως συμβουλευτική υποστήριξη με το άτομο και την οικογένειά του, υποστήριξη επαφής με αρμόδιες υπηρεσίες ασφάλισης και υγείας κ.ά. </a:t>
            </a:r>
            <a:endParaRPr sz="1985">
              <a:solidFill>
                <a:schemeClr val="dk2"/>
              </a:solidFill>
            </a:endParaRPr>
          </a:p>
          <a:p>
            <a:pPr indent="0" lvl="0" marL="457200" rtl="0" algn="l">
              <a:lnSpc>
                <a:spcPct val="80000"/>
              </a:lnSpc>
              <a:spcBef>
                <a:spcPts val="0"/>
              </a:spcBef>
              <a:spcAft>
                <a:spcPts val="0"/>
              </a:spcAft>
              <a:buNone/>
            </a:pPr>
            <a:r>
              <a:t/>
            </a:r>
            <a:endParaRPr sz="1985">
              <a:solidFill>
                <a:schemeClr val="dk2"/>
              </a:solidFill>
            </a:endParaRPr>
          </a:p>
          <a:p>
            <a:pPr indent="-354647" lvl="0" marL="457200" rtl="0" algn="l">
              <a:lnSpc>
                <a:spcPct val="80000"/>
              </a:lnSpc>
              <a:spcBef>
                <a:spcPts val="0"/>
              </a:spcBef>
              <a:spcAft>
                <a:spcPts val="0"/>
              </a:spcAft>
              <a:buClr>
                <a:schemeClr val="dk2"/>
              </a:buClr>
              <a:buSzPts val="1985"/>
              <a:buChar char="●"/>
            </a:pPr>
            <a:r>
              <a:rPr b="1" lang="el-GR" sz="1985">
                <a:solidFill>
                  <a:schemeClr val="dk2"/>
                </a:solidFill>
              </a:rPr>
              <a:t>Υπηρεσίες Οικογενειακής Βοήθειας</a:t>
            </a:r>
            <a:r>
              <a:rPr lang="el-GR" sz="1985">
                <a:solidFill>
                  <a:schemeClr val="dk2"/>
                </a:solidFill>
              </a:rPr>
              <a:t>, όπως καθαριότητα, φροντίδα εμφάνισης και υγιεινής, προετοιμασία φαγητού κ.ά.</a:t>
            </a:r>
            <a:endParaRPr sz="2605">
              <a:solidFill>
                <a:schemeClr val="dk2"/>
              </a:solidFill>
            </a:endParaRPr>
          </a:p>
        </p:txBody>
      </p:sp>
      <p:sp>
        <p:nvSpPr>
          <p:cNvPr id="224" name="Google Shape;224;p23"/>
          <p:cNvSpPr txBox="1"/>
          <p:nvPr/>
        </p:nvSpPr>
        <p:spPr>
          <a:xfrm>
            <a:off x="707125" y="1946825"/>
            <a:ext cx="78228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l-GR" sz="2000">
                <a:solidFill>
                  <a:schemeClr val="dk2"/>
                </a:solidFill>
                <a:latin typeface="Tahoma"/>
                <a:ea typeface="Tahoma"/>
                <a:cs typeface="Tahoma"/>
                <a:sym typeface="Tahoma"/>
              </a:rPr>
              <a:t>Κατ’ Οίκον Φροντίδα Συνταξιούχων(2017 έως σήμερα)</a:t>
            </a:r>
            <a:endParaRPr b="1" sz="2000">
              <a:solidFill>
                <a:schemeClr val="dk2"/>
              </a:solidFill>
              <a:latin typeface="Tahoma"/>
              <a:ea typeface="Tahoma"/>
              <a:cs typeface="Tahoma"/>
              <a:sym typeface="Tahoma"/>
            </a:endParaRPr>
          </a:p>
          <a:p>
            <a:pPr indent="0" lvl="0" marL="0" rtl="0" algn="l">
              <a:spcBef>
                <a:spcPts val="0"/>
              </a:spcBef>
              <a:spcAft>
                <a:spcPts val="0"/>
              </a:spcAft>
              <a:buNone/>
            </a:pPr>
            <a:r>
              <a:t/>
            </a:r>
            <a:endParaRPr/>
          </a:p>
        </p:txBody>
      </p:sp>
      <p:pic>
        <p:nvPicPr>
          <p:cNvPr id="225" name="Google Shape;225;p23"/>
          <p:cNvPicPr preferRelativeResize="0"/>
          <p:nvPr/>
        </p:nvPicPr>
        <p:blipFill>
          <a:blip r:embed="rId3">
            <a:alphaModFix/>
          </a:blip>
          <a:stretch>
            <a:fillRect/>
          </a:stretch>
        </p:blipFill>
        <p:spPr>
          <a:xfrm>
            <a:off x="8608275" y="958250"/>
            <a:ext cx="3378351" cy="808100"/>
          </a:xfrm>
          <a:prstGeom prst="rect">
            <a:avLst/>
          </a:prstGeom>
          <a:noFill/>
          <a:ln>
            <a:noFill/>
          </a:ln>
        </p:spPr>
      </p:pic>
      <p:grpSp>
        <p:nvGrpSpPr>
          <p:cNvPr id="226" name="Google Shape;226;p23"/>
          <p:cNvGrpSpPr/>
          <p:nvPr/>
        </p:nvGrpSpPr>
        <p:grpSpPr>
          <a:xfrm>
            <a:off x="7601475" y="2675950"/>
            <a:ext cx="4000350" cy="3440100"/>
            <a:chOff x="7687200" y="2315575"/>
            <a:chExt cx="4000350" cy="3440100"/>
          </a:xfrm>
        </p:grpSpPr>
        <p:sp>
          <p:nvSpPr>
            <p:cNvPr id="227" name="Google Shape;227;p23"/>
            <p:cNvSpPr/>
            <p:nvPr/>
          </p:nvSpPr>
          <p:spPr>
            <a:xfrm>
              <a:off x="7687200" y="2315575"/>
              <a:ext cx="4000350" cy="3440100"/>
            </a:xfrm>
            <a:prstGeom prst="flowChartDisplay">
              <a:avLst/>
            </a:prstGeom>
            <a:solidFill>
              <a:srgbClr val="F4CCCC">
                <a:alpha val="3575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80000"/>
                </a:lnSpc>
                <a:spcBef>
                  <a:spcPts val="0"/>
                </a:spcBef>
                <a:spcAft>
                  <a:spcPts val="0"/>
                </a:spcAft>
                <a:buNone/>
              </a:pPr>
              <a:r>
                <a:t/>
              </a:r>
              <a:endParaRPr/>
            </a:p>
          </p:txBody>
        </p:sp>
        <p:sp>
          <p:nvSpPr>
            <p:cNvPr id="228" name="Google Shape;228;p23"/>
            <p:cNvSpPr txBox="1"/>
            <p:nvPr/>
          </p:nvSpPr>
          <p:spPr>
            <a:xfrm>
              <a:off x="7858950" y="2659525"/>
              <a:ext cx="3828600" cy="27522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lang="el-GR" sz="2085">
                  <a:solidFill>
                    <a:schemeClr val="dk1"/>
                  </a:solidFill>
                  <a:latin typeface="Palatino Linotype"/>
                  <a:ea typeface="Palatino Linotype"/>
                  <a:cs typeface="Palatino Linotype"/>
                  <a:sym typeface="Palatino Linotype"/>
                </a:rPr>
                <a:t>Ο συνολικός αριθμός </a:t>
              </a:r>
              <a:endParaRPr sz="2085">
                <a:solidFill>
                  <a:schemeClr val="dk1"/>
                </a:solidFill>
                <a:latin typeface="Palatino Linotype"/>
                <a:ea typeface="Palatino Linotype"/>
                <a:cs typeface="Palatino Linotype"/>
                <a:sym typeface="Palatino Linotype"/>
              </a:endParaRPr>
            </a:p>
            <a:p>
              <a:pPr indent="0" lvl="0" marL="0" rtl="0" algn="ctr">
                <a:lnSpc>
                  <a:spcPct val="80000"/>
                </a:lnSpc>
                <a:spcBef>
                  <a:spcPts val="0"/>
                </a:spcBef>
                <a:spcAft>
                  <a:spcPts val="0"/>
                </a:spcAft>
                <a:buNone/>
              </a:pPr>
              <a:r>
                <a:rPr lang="el-GR" sz="2085">
                  <a:solidFill>
                    <a:schemeClr val="dk1"/>
                  </a:solidFill>
                  <a:latin typeface="Palatino Linotype"/>
                  <a:ea typeface="Palatino Linotype"/>
                  <a:cs typeface="Palatino Linotype"/>
                  <a:sym typeface="Palatino Linotype"/>
                </a:rPr>
                <a:t>των ωφελούμενων του προγράμματος είναι:</a:t>
              </a:r>
              <a:endParaRPr sz="2085">
                <a:solidFill>
                  <a:schemeClr val="dk1"/>
                </a:solidFill>
                <a:latin typeface="Palatino Linotype"/>
                <a:ea typeface="Palatino Linotype"/>
                <a:cs typeface="Palatino Linotype"/>
                <a:sym typeface="Palatino Linotype"/>
              </a:endParaRPr>
            </a:p>
            <a:p>
              <a:pPr indent="0" lvl="0" marL="0" rtl="0" algn="ctr">
                <a:lnSpc>
                  <a:spcPct val="80000"/>
                </a:lnSpc>
                <a:spcBef>
                  <a:spcPts val="0"/>
                </a:spcBef>
                <a:spcAft>
                  <a:spcPts val="0"/>
                </a:spcAft>
                <a:buNone/>
              </a:pPr>
              <a:r>
                <a:rPr b="1" lang="el-GR" sz="2085">
                  <a:solidFill>
                    <a:schemeClr val="dk1"/>
                  </a:solidFill>
                  <a:latin typeface="Palatino Linotype"/>
                  <a:ea typeface="Palatino Linotype"/>
                  <a:cs typeface="Palatino Linotype"/>
                  <a:sym typeface="Palatino Linotype"/>
                </a:rPr>
                <a:t>120 άτομα και σε </a:t>
              </a:r>
              <a:endParaRPr b="1" sz="2085">
                <a:solidFill>
                  <a:schemeClr val="dk1"/>
                </a:solidFill>
                <a:latin typeface="Palatino Linotype"/>
                <a:ea typeface="Palatino Linotype"/>
                <a:cs typeface="Palatino Linotype"/>
                <a:sym typeface="Palatino Linotype"/>
              </a:endParaRPr>
            </a:p>
            <a:p>
              <a:pPr indent="0" lvl="0" marL="0" rtl="0" algn="ctr">
                <a:lnSpc>
                  <a:spcPct val="80000"/>
                </a:lnSpc>
                <a:spcBef>
                  <a:spcPts val="0"/>
                </a:spcBef>
                <a:spcAft>
                  <a:spcPts val="0"/>
                </a:spcAft>
                <a:buNone/>
              </a:pPr>
              <a:r>
                <a:rPr b="1" lang="el-GR" sz="2085">
                  <a:solidFill>
                    <a:schemeClr val="dk1"/>
                  </a:solidFill>
                  <a:latin typeface="Palatino Linotype"/>
                  <a:ea typeface="Palatino Linotype"/>
                  <a:cs typeface="Palatino Linotype"/>
                  <a:sym typeface="Palatino Linotype"/>
                </a:rPr>
                <a:t>μηνιαία βάση; </a:t>
              </a:r>
              <a:endParaRPr b="1" sz="2085">
                <a:solidFill>
                  <a:schemeClr val="dk1"/>
                </a:solidFill>
                <a:latin typeface="Palatino Linotype"/>
                <a:ea typeface="Palatino Linotype"/>
                <a:cs typeface="Palatino Linotype"/>
                <a:sym typeface="Palatino Linotype"/>
              </a:endParaRPr>
            </a:p>
            <a:p>
              <a:pPr indent="0" lvl="0" marL="0" rtl="0" algn="ctr">
                <a:lnSpc>
                  <a:spcPct val="80000"/>
                </a:lnSpc>
                <a:spcBef>
                  <a:spcPts val="0"/>
                </a:spcBef>
                <a:spcAft>
                  <a:spcPts val="0"/>
                </a:spcAft>
                <a:buNone/>
              </a:pPr>
              <a:r>
                <a:rPr lang="el-GR" sz="2085">
                  <a:solidFill>
                    <a:schemeClr val="dk1"/>
                  </a:solidFill>
                  <a:latin typeface="Palatino Linotype"/>
                  <a:ea typeface="Palatino Linotype"/>
                  <a:cs typeface="Palatino Linotype"/>
                  <a:sym typeface="Palatino Linotype"/>
                </a:rPr>
                <a:t>πραγματοποιούνται </a:t>
              </a:r>
              <a:r>
                <a:rPr b="1" lang="el-GR" sz="2085">
                  <a:solidFill>
                    <a:schemeClr val="dk1"/>
                  </a:solidFill>
                  <a:latin typeface="Palatino Linotype"/>
                  <a:ea typeface="Palatino Linotype"/>
                  <a:cs typeface="Palatino Linotype"/>
                  <a:sym typeface="Palatino Linotype"/>
                </a:rPr>
                <a:t>συνολικά 1.000 – 1.100 επισκέψεις, </a:t>
              </a:r>
              <a:endParaRPr b="1" sz="2085">
                <a:solidFill>
                  <a:schemeClr val="dk1"/>
                </a:solidFill>
                <a:latin typeface="Palatino Linotype"/>
                <a:ea typeface="Palatino Linotype"/>
                <a:cs typeface="Palatino Linotype"/>
                <a:sym typeface="Palatino Linotype"/>
              </a:endParaRPr>
            </a:p>
            <a:p>
              <a:pPr indent="0" lvl="0" marL="0" rtl="0" algn="ctr">
                <a:lnSpc>
                  <a:spcPct val="80000"/>
                </a:lnSpc>
                <a:spcBef>
                  <a:spcPts val="0"/>
                </a:spcBef>
                <a:spcAft>
                  <a:spcPts val="0"/>
                </a:spcAft>
                <a:buNone/>
              </a:pPr>
              <a:r>
                <a:rPr lang="el-GR" sz="2085">
                  <a:solidFill>
                    <a:schemeClr val="dk1"/>
                  </a:solidFill>
                  <a:latin typeface="Palatino Linotype"/>
                  <a:ea typeface="Palatino Linotype"/>
                  <a:cs typeface="Palatino Linotype"/>
                  <a:sym typeface="Palatino Linotype"/>
                </a:rPr>
                <a:t>συνδυαστικά και από τις τρεις ειδικότητες.</a:t>
              </a:r>
              <a:endParaRPr sz="1700">
                <a:latin typeface="Palatino Linotype"/>
                <a:ea typeface="Palatino Linotype"/>
                <a:cs typeface="Palatino Linotype"/>
                <a:sym typeface="Palatino Linotype"/>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4"/>
          <p:cNvSpPr txBox="1"/>
          <p:nvPr/>
        </p:nvSpPr>
        <p:spPr>
          <a:xfrm>
            <a:off x="707125" y="1827300"/>
            <a:ext cx="73086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l-GR" sz="2100">
                <a:solidFill>
                  <a:schemeClr val="dk2"/>
                </a:solidFill>
                <a:latin typeface="Tahoma"/>
                <a:ea typeface="Tahoma"/>
                <a:cs typeface="Tahoma"/>
                <a:sym typeface="Tahoma"/>
              </a:rPr>
              <a:t>Νοσηλεία κατ’ Οίκον (Οκτώβριος 2019 έως σήμερα)</a:t>
            </a:r>
            <a:endParaRPr b="1" sz="2100">
              <a:solidFill>
                <a:schemeClr val="dk2"/>
              </a:solidFill>
              <a:latin typeface="Tahoma"/>
              <a:ea typeface="Tahoma"/>
              <a:cs typeface="Tahoma"/>
              <a:sym typeface="Tahoma"/>
            </a:endParaRPr>
          </a:p>
          <a:p>
            <a:pPr indent="0" lvl="0" marL="0" rtl="0" algn="l">
              <a:spcBef>
                <a:spcPts val="0"/>
              </a:spcBef>
              <a:spcAft>
                <a:spcPts val="0"/>
              </a:spcAft>
              <a:buNone/>
            </a:pPr>
            <a:r>
              <a:t/>
            </a:r>
            <a:endParaRPr/>
          </a:p>
        </p:txBody>
      </p:sp>
      <p:pic>
        <p:nvPicPr>
          <p:cNvPr id="235" name="Google Shape;235;p24"/>
          <p:cNvPicPr preferRelativeResize="0"/>
          <p:nvPr/>
        </p:nvPicPr>
        <p:blipFill>
          <a:blip r:embed="rId3">
            <a:alphaModFix/>
          </a:blip>
          <a:stretch>
            <a:fillRect/>
          </a:stretch>
        </p:blipFill>
        <p:spPr>
          <a:xfrm>
            <a:off x="8636850" y="868525"/>
            <a:ext cx="3378351" cy="808100"/>
          </a:xfrm>
          <a:prstGeom prst="rect">
            <a:avLst/>
          </a:prstGeom>
          <a:noFill/>
          <a:ln>
            <a:noFill/>
          </a:ln>
        </p:spPr>
      </p:pic>
      <p:sp>
        <p:nvSpPr>
          <p:cNvPr id="236" name="Google Shape;236;p24"/>
          <p:cNvSpPr txBox="1"/>
          <p:nvPr>
            <p:ph type="title"/>
          </p:nvPr>
        </p:nvSpPr>
        <p:spPr>
          <a:xfrm>
            <a:off x="778575" y="784125"/>
            <a:ext cx="4693800" cy="8925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1"/>
              </a:buClr>
              <a:buSzPts val="1100"/>
              <a:buFont typeface="Arial"/>
              <a:buNone/>
            </a:pPr>
            <a:r>
              <a:rPr b="0" lang="el-GR" sz="4500"/>
              <a:t>Βασικές δράσεις</a:t>
            </a:r>
            <a:endParaRPr sz="4500"/>
          </a:p>
        </p:txBody>
      </p:sp>
      <p:sp>
        <p:nvSpPr>
          <p:cNvPr id="237" name="Google Shape;237;p24"/>
          <p:cNvSpPr txBox="1"/>
          <p:nvPr/>
        </p:nvSpPr>
        <p:spPr>
          <a:xfrm>
            <a:off x="5793000" y="2678425"/>
            <a:ext cx="5979300" cy="380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l-GR" sz="1900">
                <a:solidFill>
                  <a:schemeClr val="dk2"/>
                </a:solidFill>
                <a:latin typeface="Palatino Linotype"/>
                <a:ea typeface="Palatino Linotype"/>
                <a:cs typeface="Palatino Linotype"/>
                <a:sym typeface="Palatino Linotype"/>
              </a:rPr>
              <a:t>Η προσέγγιση μας</a:t>
            </a:r>
            <a:r>
              <a:rPr b="1" lang="el-GR" sz="2000">
                <a:solidFill>
                  <a:schemeClr val="dk2"/>
                </a:solidFill>
                <a:latin typeface="Palatino Linotype"/>
                <a:ea typeface="Palatino Linotype"/>
                <a:cs typeface="Palatino Linotype"/>
                <a:sym typeface="Palatino Linotype"/>
              </a:rPr>
              <a:t>:</a:t>
            </a:r>
            <a:endParaRPr b="1" sz="2000">
              <a:solidFill>
                <a:schemeClr val="dk2"/>
              </a:solidFill>
              <a:latin typeface="Palatino Linotype"/>
              <a:ea typeface="Palatino Linotype"/>
              <a:cs typeface="Palatino Linotype"/>
              <a:sym typeface="Palatino Linotype"/>
            </a:endParaRPr>
          </a:p>
          <a:p>
            <a:pPr indent="0" lvl="0" marL="0" rtl="0" algn="ctr">
              <a:spcBef>
                <a:spcPts val="0"/>
              </a:spcBef>
              <a:spcAft>
                <a:spcPts val="0"/>
              </a:spcAft>
              <a:buNone/>
            </a:pPr>
            <a:r>
              <a:t/>
            </a:r>
            <a:endParaRPr sz="1000">
              <a:solidFill>
                <a:schemeClr val="dk2"/>
              </a:solidFill>
              <a:latin typeface="Palatino Linotype"/>
              <a:ea typeface="Palatino Linotype"/>
              <a:cs typeface="Palatino Linotype"/>
              <a:sym typeface="Palatino Linotype"/>
            </a:endParaRPr>
          </a:p>
          <a:p>
            <a:pPr indent="-336550" lvl="0" marL="457200" rtl="0" algn="l">
              <a:spcBef>
                <a:spcPts val="0"/>
              </a:spcBef>
              <a:spcAft>
                <a:spcPts val="0"/>
              </a:spcAft>
              <a:buClr>
                <a:schemeClr val="dk2"/>
              </a:buClr>
              <a:buSzPts val="1700"/>
              <a:buFont typeface="Palatino Linotype"/>
              <a:buChar char="➢"/>
            </a:pPr>
            <a:r>
              <a:rPr lang="el-GR" sz="1700">
                <a:solidFill>
                  <a:schemeClr val="dk2"/>
                </a:solidFill>
                <a:latin typeface="Palatino Linotype"/>
                <a:ea typeface="Palatino Linotype"/>
                <a:cs typeface="Palatino Linotype"/>
                <a:sym typeface="Palatino Linotype"/>
              </a:rPr>
              <a:t>Έχει ταχύτερη και αποτελεσματικότερη ανάρρωση, λόγω της αποφυγής ενδονοσοκομειακών λοιμώξεων και άσκοπων μετακινήσεων</a:t>
            </a:r>
            <a:endParaRPr sz="1700">
              <a:solidFill>
                <a:schemeClr val="dk2"/>
              </a:solidFill>
              <a:latin typeface="Palatino Linotype"/>
              <a:ea typeface="Palatino Linotype"/>
              <a:cs typeface="Palatino Linotype"/>
              <a:sym typeface="Palatino Linotype"/>
            </a:endParaRPr>
          </a:p>
          <a:p>
            <a:pPr indent="0" lvl="0" marL="0" rtl="0" algn="ctr">
              <a:spcBef>
                <a:spcPts val="0"/>
              </a:spcBef>
              <a:spcAft>
                <a:spcPts val="0"/>
              </a:spcAft>
              <a:buNone/>
            </a:pPr>
            <a:r>
              <a:t/>
            </a:r>
            <a:endParaRPr sz="900">
              <a:solidFill>
                <a:schemeClr val="dk2"/>
              </a:solidFill>
              <a:latin typeface="Palatino Linotype"/>
              <a:ea typeface="Palatino Linotype"/>
              <a:cs typeface="Palatino Linotype"/>
              <a:sym typeface="Palatino Linotype"/>
            </a:endParaRPr>
          </a:p>
          <a:p>
            <a:pPr indent="-336550" lvl="0" marL="457200" rtl="0" algn="l">
              <a:spcBef>
                <a:spcPts val="0"/>
              </a:spcBef>
              <a:spcAft>
                <a:spcPts val="0"/>
              </a:spcAft>
              <a:buClr>
                <a:schemeClr val="dk2"/>
              </a:buClr>
              <a:buSzPts val="1700"/>
              <a:buFont typeface="Palatino Linotype"/>
              <a:buChar char="➢"/>
            </a:pPr>
            <a:r>
              <a:rPr lang="el-GR" sz="1700">
                <a:solidFill>
                  <a:schemeClr val="dk2"/>
                </a:solidFill>
                <a:latin typeface="Palatino Linotype"/>
                <a:ea typeface="Palatino Linotype"/>
                <a:cs typeface="Palatino Linotype"/>
                <a:sym typeface="Palatino Linotype"/>
              </a:rPr>
              <a:t>Η νοσηλεία παρέχεται από το </a:t>
            </a:r>
            <a:r>
              <a:rPr lang="el-GR" sz="1700" u="sng">
                <a:solidFill>
                  <a:schemeClr val="dk2"/>
                </a:solidFill>
                <a:latin typeface="Palatino Linotype"/>
                <a:ea typeface="Palatino Linotype"/>
                <a:cs typeface="Palatino Linotype"/>
                <a:sym typeface="Palatino Linotype"/>
              </a:rPr>
              <a:t>εξειδικευμένο προσωπικό</a:t>
            </a:r>
            <a:r>
              <a:rPr lang="el-GR" sz="1700">
                <a:solidFill>
                  <a:schemeClr val="dk2"/>
                </a:solidFill>
                <a:latin typeface="Palatino Linotype"/>
                <a:ea typeface="Palatino Linotype"/>
                <a:cs typeface="Palatino Linotype"/>
                <a:sym typeface="Palatino Linotype"/>
              </a:rPr>
              <a:t>: νοσηλευτών, κοινωνικών λειτουργών και οικογενειακών βοηθών</a:t>
            </a:r>
            <a:endParaRPr sz="1700">
              <a:solidFill>
                <a:schemeClr val="dk2"/>
              </a:solidFill>
              <a:latin typeface="Palatino Linotype"/>
              <a:ea typeface="Palatino Linotype"/>
              <a:cs typeface="Palatino Linotype"/>
              <a:sym typeface="Palatino Linotype"/>
            </a:endParaRPr>
          </a:p>
          <a:p>
            <a:pPr indent="0" lvl="0" marL="0" rtl="0" algn="ctr">
              <a:spcBef>
                <a:spcPts val="0"/>
              </a:spcBef>
              <a:spcAft>
                <a:spcPts val="0"/>
              </a:spcAft>
              <a:buNone/>
            </a:pPr>
            <a:r>
              <a:t/>
            </a:r>
            <a:endParaRPr sz="1000">
              <a:solidFill>
                <a:schemeClr val="dk2"/>
              </a:solidFill>
              <a:latin typeface="Palatino Linotype"/>
              <a:ea typeface="Palatino Linotype"/>
              <a:cs typeface="Palatino Linotype"/>
              <a:sym typeface="Palatino Linotype"/>
            </a:endParaRPr>
          </a:p>
          <a:p>
            <a:pPr indent="-336550" lvl="0" marL="457200" rtl="0" algn="l">
              <a:spcBef>
                <a:spcPts val="0"/>
              </a:spcBef>
              <a:spcAft>
                <a:spcPts val="0"/>
              </a:spcAft>
              <a:buClr>
                <a:schemeClr val="dk2"/>
              </a:buClr>
              <a:buSzPts val="1700"/>
              <a:buFont typeface="Palatino Linotype"/>
              <a:buChar char="➢"/>
            </a:pPr>
            <a:r>
              <a:rPr lang="el-GR" sz="1700">
                <a:solidFill>
                  <a:schemeClr val="dk2"/>
                </a:solidFill>
                <a:latin typeface="Palatino Linotype"/>
                <a:ea typeface="Palatino Linotype"/>
                <a:cs typeface="Palatino Linotype"/>
                <a:sym typeface="Palatino Linotype"/>
              </a:rPr>
              <a:t>Παρέχεται σε χρόνιους ή μη ασθενείς, σε </a:t>
            </a:r>
            <a:r>
              <a:rPr lang="el-GR" sz="1700" u="sng">
                <a:solidFill>
                  <a:schemeClr val="dk2"/>
                </a:solidFill>
                <a:latin typeface="Palatino Linotype"/>
                <a:ea typeface="Palatino Linotype"/>
                <a:cs typeface="Palatino Linotype"/>
                <a:sym typeface="Palatino Linotype"/>
              </a:rPr>
              <a:t>ηλικιωμένους </a:t>
            </a:r>
            <a:r>
              <a:rPr lang="el-GR" sz="1700">
                <a:solidFill>
                  <a:schemeClr val="dk2"/>
                </a:solidFill>
                <a:latin typeface="Palatino Linotype"/>
                <a:ea typeface="Palatino Linotype"/>
                <a:cs typeface="Palatino Linotype"/>
                <a:sym typeface="Palatino Linotype"/>
              </a:rPr>
              <a:t>(μερικώς αυτοεξυπηρετούμενους ή κατακεκλιμένους), καθώς επίσης σε </a:t>
            </a:r>
            <a:r>
              <a:rPr lang="el-GR" sz="1700" u="sng">
                <a:solidFill>
                  <a:schemeClr val="dk2"/>
                </a:solidFill>
                <a:latin typeface="Palatino Linotype"/>
                <a:ea typeface="Palatino Linotype"/>
                <a:cs typeface="Palatino Linotype"/>
                <a:sym typeface="Palatino Linotype"/>
              </a:rPr>
              <a:t>παιδιά</a:t>
            </a:r>
            <a:r>
              <a:rPr lang="el-GR" sz="1700">
                <a:solidFill>
                  <a:schemeClr val="dk2"/>
                </a:solidFill>
                <a:latin typeface="Palatino Linotype"/>
                <a:ea typeface="Palatino Linotype"/>
                <a:cs typeface="Palatino Linotype"/>
                <a:sym typeface="Palatino Linotype"/>
              </a:rPr>
              <a:t> και </a:t>
            </a:r>
            <a:r>
              <a:rPr lang="el-GR" sz="1700" u="sng">
                <a:solidFill>
                  <a:schemeClr val="dk2"/>
                </a:solidFill>
                <a:latin typeface="Palatino Linotype"/>
                <a:ea typeface="Palatino Linotype"/>
                <a:cs typeface="Palatino Linotype"/>
                <a:sym typeface="Palatino Linotype"/>
              </a:rPr>
              <a:t>άτομα με αναπηρία</a:t>
            </a:r>
            <a:r>
              <a:rPr lang="el-GR" sz="1700">
                <a:solidFill>
                  <a:schemeClr val="dk2"/>
                </a:solidFill>
                <a:latin typeface="Palatino Linotype"/>
                <a:ea typeface="Palatino Linotype"/>
                <a:cs typeface="Palatino Linotype"/>
                <a:sym typeface="Palatino Linotype"/>
              </a:rPr>
              <a:t>.</a:t>
            </a:r>
            <a:endParaRPr sz="1700">
              <a:solidFill>
                <a:schemeClr val="dk2"/>
              </a:solidFill>
              <a:latin typeface="Palatino Linotype"/>
              <a:ea typeface="Palatino Linotype"/>
              <a:cs typeface="Palatino Linotype"/>
              <a:sym typeface="Palatino Linotype"/>
            </a:endParaRPr>
          </a:p>
          <a:p>
            <a:pPr indent="0" lvl="0" marL="0" rtl="0" algn="l">
              <a:spcBef>
                <a:spcPts val="0"/>
              </a:spcBef>
              <a:spcAft>
                <a:spcPts val="0"/>
              </a:spcAft>
              <a:buNone/>
            </a:pPr>
            <a:r>
              <a:t/>
            </a:r>
            <a:endParaRPr sz="1600">
              <a:solidFill>
                <a:schemeClr val="dk2"/>
              </a:solidFill>
              <a:latin typeface="Palatino Linotype"/>
              <a:ea typeface="Palatino Linotype"/>
              <a:cs typeface="Palatino Linotype"/>
              <a:sym typeface="Palatino Linotype"/>
            </a:endParaRPr>
          </a:p>
        </p:txBody>
      </p:sp>
      <p:sp>
        <p:nvSpPr>
          <p:cNvPr id="238" name="Google Shape;238;p24"/>
          <p:cNvSpPr txBox="1"/>
          <p:nvPr/>
        </p:nvSpPr>
        <p:spPr>
          <a:xfrm>
            <a:off x="778576" y="2404800"/>
            <a:ext cx="5101500" cy="1454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l-GR" sz="1650">
                <a:solidFill>
                  <a:schemeClr val="dk2"/>
                </a:solidFill>
                <a:latin typeface="Palatino Linotype"/>
                <a:ea typeface="Palatino Linotype"/>
                <a:cs typeface="Palatino Linotype"/>
                <a:sym typeface="Palatino Linotype"/>
              </a:rPr>
              <a:t>Η “Φροντίδα στο Σπίτι” παρέχει το πρόγραμμα “Νοσηλεία κατ’ Οίκον”, υποστηρίζοντας μία φιλοσοφία, που χρόνια τώρα επικρατεί στο εξωτερικό, της ανώδυνης αποθεραπείας και αποκατάστασης του ασθενούς στον χώρο του</a:t>
            </a:r>
            <a:r>
              <a:rPr b="1" lang="el-GR" sz="1650">
                <a:solidFill>
                  <a:schemeClr val="dk2"/>
                </a:solidFill>
                <a:latin typeface="Palatino Linotype"/>
                <a:ea typeface="Palatino Linotype"/>
                <a:cs typeface="Palatino Linotype"/>
                <a:sym typeface="Palatino Linotype"/>
              </a:rPr>
              <a:t>. </a:t>
            </a:r>
            <a:endParaRPr b="1" sz="1650">
              <a:latin typeface="Palatino Linotype"/>
              <a:ea typeface="Palatino Linotype"/>
              <a:cs typeface="Palatino Linotype"/>
              <a:sym typeface="Palatino Linotype"/>
            </a:endParaRPr>
          </a:p>
        </p:txBody>
      </p:sp>
      <p:pic>
        <p:nvPicPr>
          <p:cNvPr id="239" name="Google Shape;239;p24"/>
          <p:cNvPicPr preferRelativeResize="0"/>
          <p:nvPr/>
        </p:nvPicPr>
        <p:blipFill rotWithShape="1">
          <a:blip r:embed="rId4">
            <a:alphaModFix/>
          </a:blip>
          <a:srcRect b="7321" l="0" r="0" t="0"/>
          <a:stretch/>
        </p:blipFill>
        <p:spPr>
          <a:xfrm>
            <a:off x="1214800" y="3934200"/>
            <a:ext cx="3986225" cy="2462950"/>
          </a:xfrm>
          <a:prstGeom prst="rect">
            <a:avLst/>
          </a:prstGeom>
          <a:noFill/>
          <a:ln>
            <a:noFill/>
          </a:ln>
          <a:effectLst>
            <a:outerShdw blurRad="257175" rotWithShape="0" algn="bl" dir="15000000" dist="19050">
              <a:srgbClr val="000000">
                <a:alpha val="49000"/>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5"/>
          <p:cNvSpPr txBox="1"/>
          <p:nvPr/>
        </p:nvSpPr>
        <p:spPr>
          <a:xfrm>
            <a:off x="707125" y="2055825"/>
            <a:ext cx="75228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l-GR" sz="2100">
                <a:solidFill>
                  <a:schemeClr val="dk2"/>
                </a:solidFill>
                <a:latin typeface="Tahoma"/>
                <a:ea typeface="Tahoma"/>
                <a:cs typeface="Tahoma"/>
                <a:sym typeface="Tahoma"/>
              </a:rPr>
              <a:t>Νοσηλεία κατ’ Οίκον (Οκτώβριος 2019 έως σήμερα)</a:t>
            </a:r>
            <a:endParaRPr b="1" sz="2100">
              <a:solidFill>
                <a:schemeClr val="dk2"/>
              </a:solidFill>
              <a:latin typeface="Tahoma"/>
              <a:ea typeface="Tahoma"/>
              <a:cs typeface="Tahoma"/>
              <a:sym typeface="Tahoma"/>
            </a:endParaRPr>
          </a:p>
          <a:p>
            <a:pPr indent="0" lvl="0" marL="0" rtl="0" algn="l">
              <a:spcBef>
                <a:spcPts val="0"/>
              </a:spcBef>
              <a:spcAft>
                <a:spcPts val="0"/>
              </a:spcAft>
              <a:buNone/>
            </a:pPr>
            <a:r>
              <a:t/>
            </a:r>
            <a:endParaRPr/>
          </a:p>
        </p:txBody>
      </p:sp>
      <p:pic>
        <p:nvPicPr>
          <p:cNvPr id="246" name="Google Shape;246;p25"/>
          <p:cNvPicPr preferRelativeResize="0"/>
          <p:nvPr/>
        </p:nvPicPr>
        <p:blipFill>
          <a:blip r:embed="rId3">
            <a:alphaModFix/>
          </a:blip>
          <a:stretch>
            <a:fillRect/>
          </a:stretch>
        </p:blipFill>
        <p:spPr>
          <a:xfrm>
            <a:off x="8651125" y="826325"/>
            <a:ext cx="3378351" cy="808100"/>
          </a:xfrm>
          <a:prstGeom prst="rect">
            <a:avLst/>
          </a:prstGeom>
          <a:noFill/>
          <a:ln>
            <a:noFill/>
          </a:ln>
        </p:spPr>
      </p:pic>
      <p:sp>
        <p:nvSpPr>
          <p:cNvPr id="247" name="Google Shape;247;p25"/>
          <p:cNvSpPr txBox="1"/>
          <p:nvPr>
            <p:ph type="title"/>
          </p:nvPr>
        </p:nvSpPr>
        <p:spPr>
          <a:xfrm>
            <a:off x="707125" y="1050625"/>
            <a:ext cx="4693800" cy="8925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1"/>
              </a:buClr>
              <a:buSzPts val="1100"/>
              <a:buFont typeface="Arial"/>
              <a:buNone/>
            </a:pPr>
            <a:r>
              <a:rPr b="0" lang="el-GR" sz="4500"/>
              <a:t>Βασικές δράσεις</a:t>
            </a:r>
            <a:endParaRPr sz="4500"/>
          </a:p>
        </p:txBody>
      </p:sp>
      <p:sp>
        <p:nvSpPr>
          <p:cNvPr id="248" name="Google Shape;248;p25"/>
          <p:cNvSpPr txBox="1"/>
          <p:nvPr/>
        </p:nvSpPr>
        <p:spPr>
          <a:xfrm>
            <a:off x="364225" y="2659875"/>
            <a:ext cx="5765400" cy="326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l-GR" sz="2000">
                <a:solidFill>
                  <a:schemeClr val="dk2"/>
                </a:solidFill>
                <a:latin typeface="Palatino Linotype"/>
                <a:ea typeface="Palatino Linotype"/>
                <a:cs typeface="Palatino Linotype"/>
                <a:sym typeface="Palatino Linotype"/>
              </a:rPr>
              <a:t>Η κατ’ οίκον νοσηλεία γίνεται χωρίς να αποχωριστείς το ζεστό χώρο του σπιτιού σου. Ένας πιστοποιημένος και σύγχρονα</a:t>
            </a:r>
            <a:endParaRPr sz="2000">
              <a:solidFill>
                <a:schemeClr val="dk2"/>
              </a:solidFill>
              <a:latin typeface="Palatino Linotype"/>
              <a:ea typeface="Palatino Linotype"/>
              <a:cs typeface="Palatino Linotype"/>
              <a:sym typeface="Palatino Linotype"/>
            </a:endParaRPr>
          </a:p>
          <a:p>
            <a:pPr indent="0" lvl="0" marL="0" rtl="0" algn="ctr">
              <a:spcBef>
                <a:spcPts val="0"/>
              </a:spcBef>
              <a:spcAft>
                <a:spcPts val="0"/>
              </a:spcAft>
              <a:buNone/>
            </a:pPr>
            <a:r>
              <a:rPr lang="el-GR" sz="2000">
                <a:solidFill>
                  <a:schemeClr val="dk2"/>
                </a:solidFill>
                <a:latin typeface="Palatino Linotype"/>
                <a:ea typeface="Palatino Linotype"/>
                <a:cs typeface="Palatino Linotype"/>
                <a:sym typeface="Palatino Linotype"/>
              </a:rPr>
              <a:t>εκπαιδευμένος νοσηλευτής σε επισκέπτεται με διακριτικότητα, αναλαμβάνοντας να εκτελέσει τις οδηγίες του ιατρού, που σε παρακολουθεί.</a:t>
            </a:r>
            <a:endParaRPr sz="2000">
              <a:solidFill>
                <a:schemeClr val="dk2"/>
              </a:solidFill>
              <a:latin typeface="Palatino Linotype"/>
              <a:ea typeface="Palatino Linotype"/>
              <a:cs typeface="Palatino Linotype"/>
              <a:sym typeface="Palatino Linotype"/>
            </a:endParaRPr>
          </a:p>
          <a:p>
            <a:pPr indent="0" lvl="0" marL="0" rtl="0" algn="ctr">
              <a:spcBef>
                <a:spcPts val="0"/>
              </a:spcBef>
              <a:spcAft>
                <a:spcPts val="0"/>
              </a:spcAft>
              <a:buNone/>
            </a:pPr>
            <a:r>
              <a:t/>
            </a:r>
            <a:endParaRPr sz="2000">
              <a:solidFill>
                <a:schemeClr val="dk2"/>
              </a:solidFill>
              <a:latin typeface="Palatino Linotype"/>
              <a:ea typeface="Palatino Linotype"/>
              <a:cs typeface="Palatino Linotype"/>
              <a:sym typeface="Palatino Linotype"/>
            </a:endParaRPr>
          </a:p>
          <a:p>
            <a:pPr indent="0" lvl="0" marL="0" rtl="0" algn="ctr">
              <a:spcBef>
                <a:spcPts val="0"/>
              </a:spcBef>
              <a:spcAft>
                <a:spcPts val="0"/>
              </a:spcAft>
              <a:buNone/>
            </a:pPr>
            <a:r>
              <a:rPr lang="el-GR" sz="2000">
                <a:solidFill>
                  <a:schemeClr val="dk2"/>
                </a:solidFill>
                <a:latin typeface="Palatino Linotype"/>
                <a:ea typeface="Palatino Linotype"/>
                <a:cs typeface="Palatino Linotype"/>
                <a:sym typeface="Palatino Linotype"/>
              </a:rPr>
              <a:t>Επίσης, πραγματοποιείται και κατ΄οίκον λήψη βιολογικού υλικού για την διεξαγωγή </a:t>
            </a:r>
            <a:r>
              <a:rPr b="1" lang="el-GR" sz="2000">
                <a:solidFill>
                  <a:srgbClr val="C13018"/>
                </a:solidFill>
                <a:latin typeface="Palatino Linotype"/>
                <a:ea typeface="Palatino Linotype"/>
                <a:cs typeface="Palatino Linotype"/>
                <a:sym typeface="Palatino Linotype"/>
              </a:rPr>
              <a:t>TEST COVID-19.</a:t>
            </a:r>
            <a:endParaRPr b="1" sz="1800">
              <a:solidFill>
                <a:srgbClr val="C13018"/>
              </a:solidFill>
            </a:endParaRPr>
          </a:p>
        </p:txBody>
      </p:sp>
      <p:pic>
        <p:nvPicPr>
          <p:cNvPr id="249" name="Google Shape;249;p25"/>
          <p:cNvPicPr preferRelativeResize="0"/>
          <p:nvPr/>
        </p:nvPicPr>
        <p:blipFill>
          <a:blip r:embed="rId4">
            <a:alphaModFix/>
          </a:blip>
          <a:stretch>
            <a:fillRect/>
          </a:stretch>
        </p:blipFill>
        <p:spPr>
          <a:xfrm>
            <a:off x="6315450" y="2659875"/>
            <a:ext cx="5085101" cy="3394500"/>
          </a:xfrm>
          <a:prstGeom prst="rect">
            <a:avLst/>
          </a:prstGeom>
          <a:noFill/>
          <a:ln>
            <a:noFill/>
          </a:ln>
          <a:effectLst>
            <a:outerShdw blurRad="228600" rotWithShape="0" algn="bl" dir="11760000" dist="19050">
              <a:srgbClr val="000000">
                <a:alpha val="28000"/>
              </a:srgbClr>
            </a:outerShdw>
            <a:reflection blurRad="0" dir="5400000" dist="9525" endA="0" endPos="23000" fadeDir="5400012" kx="0" rotWithShape="0" algn="bl" stA="55000" stPos="0" sy="-100000" ky="0"/>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6"/>
          <p:cNvSpPr txBox="1"/>
          <p:nvPr/>
        </p:nvSpPr>
        <p:spPr>
          <a:xfrm>
            <a:off x="523125" y="2283125"/>
            <a:ext cx="750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l-GR">
                <a:solidFill>
                  <a:schemeClr val="dk2"/>
                </a:solidFill>
              </a:rPr>
              <a:t>Η “Φροντίδα στο Σπίτι” παρέχει υπηρεσίες κοινωνικών λειτουργών για </a:t>
            </a:r>
            <a:r>
              <a:rPr b="1" lang="el-GR" u="sng">
                <a:solidFill>
                  <a:schemeClr val="dk2"/>
                </a:solidFill>
              </a:rPr>
              <a:t>55 άστεγους</a:t>
            </a:r>
            <a:r>
              <a:rPr b="1" lang="el-GR">
                <a:solidFill>
                  <a:schemeClr val="dk2"/>
                </a:solidFill>
              </a:rPr>
              <a:t>. </a:t>
            </a:r>
            <a:endParaRPr b="1"/>
          </a:p>
        </p:txBody>
      </p:sp>
      <p:pic>
        <p:nvPicPr>
          <p:cNvPr id="256" name="Google Shape;256;p26"/>
          <p:cNvPicPr preferRelativeResize="0"/>
          <p:nvPr/>
        </p:nvPicPr>
        <p:blipFill>
          <a:blip r:embed="rId3">
            <a:alphaModFix/>
          </a:blip>
          <a:stretch>
            <a:fillRect/>
          </a:stretch>
        </p:blipFill>
        <p:spPr>
          <a:xfrm>
            <a:off x="8651125" y="826325"/>
            <a:ext cx="3378351" cy="808100"/>
          </a:xfrm>
          <a:prstGeom prst="rect">
            <a:avLst/>
          </a:prstGeom>
          <a:noFill/>
          <a:ln>
            <a:noFill/>
          </a:ln>
        </p:spPr>
      </p:pic>
      <p:sp>
        <p:nvSpPr>
          <p:cNvPr id="257" name="Google Shape;257;p26"/>
          <p:cNvSpPr txBox="1"/>
          <p:nvPr>
            <p:ph type="title"/>
          </p:nvPr>
        </p:nvSpPr>
        <p:spPr>
          <a:xfrm>
            <a:off x="707125" y="784125"/>
            <a:ext cx="4693800" cy="8925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1"/>
              </a:buClr>
              <a:buSzPts val="1100"/>
              <a:buFont typeface="Arial"/>
              <a:buNone/>
            </a:pPr>
            <a:r>
              <a:rPr b="0" lang="el-GR" sz="4400"/>
              <a:t>Βασικές δράσεις</a:t>
            </a:r>
            <a:endParaRPr sz="4400"/>
          </a:p>
        </p:txBody>
      </p:sp>
      <p:sp>
        <p:nvSpPr>
          <p:cNvPr id="258" name="Google Shape;258;p26"/>
          <p:cNvSpPr txBox="1"/>
          <p:nvPr/>
        </p:nvSpPr>
        <p:spPr>
          <a:xfrm>
            <a:off x="473175" y="1775213"/>
            <a:ext cx="76086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l-GR" sz="2100">
                <a:solidFill>
                  <a:schemeClr val="dk2"/>
                </a:solidFill>
                <a:latin typeface="Tahoma"/>
                <a:ea typeface="Tahoma"/>
                <a:cs typeface="Tahoma"/>
                <a:sym typeface="Tahoma"/>
              </a:rPr>
              <a:t>Στέγαση και Εργασία για τους Άστεγους (2019 - 2021)</a:t>
            </a:r>
            <a:endParaRPr b="1" sz="2100">
              <a:solidFill>
                <a:schemeClr val="dk2"/>
              </a:solidFill>
              <a:latin typeface="Tahoma"/>
              <a:ea typeface="Tahoma"/>
              <a:cs typeface="Tahoma"/>
              <a:sym typeface="Tahoma"/>
            </a:endParaRPr>
          </a:p>
        </p:txBody>
      </p:sp>
      <p:sp>
        <p:nvSpPr>
          <p:cNvPr id="259" name="Google Shape;259;p26"/>
          <p:cNvSpPr txBox="1"/>
          <p:nvPr/>
        </p:nvSpPr>
        <p:spPr>
          <a:xfrm>
            <a:off x="4995275" y="2938125"/>
            <a:ext cx="6808500" cy="35403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dk2"/>
              </a:buClr>
              <a:buSzPts val="1600"/>
              <a:buFont typeface="Palatino Linotype"/>
              <a:buChar char="➢"/>
            </a:pPr>
            <a:r>
              <a:rPr lang="el-GR" sz="1600">
                <a:solidFill>
                  <a:schemeClr val="dk2"/>
                </a:solidFill>
                <a:latin typeface="Palatino Linotype"/>
                <a:ea typeface="Palatino Linotype"/>
                <a:cs typeface="Palatino Linotype"/>
                <a:sym typeface="Palatino Linotype"/>
              </a:rPr>
              <a:t>Η δράση πραγματοποιείται στο πλαίσιο του προγράμματος της </a:t>
            </a:r>
            <a:r>
              <a:rPr lang="el-GR" sz="1600" u="sng">
                <a:solidFill>
                  <a:schemeClr val="dk2"/>
                </a:solidFill>
                <a:latin typeface="Palatino Linotype"/>
                <a:ea typeface="Palatino Linotype"/>
                <a:cs typeface="Palatino Linotype"/>
                <a:sym typeface="Palatino Linotype"/>
              </a:rPr>
              <a:t>Δημοτικής Κοινωφελούς Επιχείρησης Πολιτισμού, Περιβάλλοντος και Κοινωνικής Πρόνοιας του Δήμου Ηρακλείου</a:t>
            </a:r>
            <a:r>
              <a:rPr lang="el-GR" sz="1600">
                <a:solidFill>
                  <a:schemeClr val="dk2"/>
                </a:solidFill>
                <a:latin typeface="Palatino Linotype"/>
                <a:ea typeface="Palatino Linotype"/>
                <a:cs typeface="Palatino Linotype"/>
                <a:sym typeface="Palatino Linotype"/>
              </a:rPr>
              <a:t> με χρηματοδότηση από το Υπουργείο Εργασίας &amp; Κοινωνικής Αλληλεγγύης.</a:t>
            </a:r>
            <a:endParaRPr sz="1600">
              <a:solidFill>
                <a:schemeClr val="dk2"/>
              </a:solidFill>
              <a:latin typeface="Palatino Linotype"/>
              <a:ea typeface="Palatino Linotype"/>
              <a:cs typeface="Palatino Linotype"/>
              <a:sym typeface="Palatino Linotype"/>
            </a:endParaRPr>
          </a:p>
          <a:p>
            <a:pPr indent="0" lvl="0" marL="0" rtl="0" algn="l">
              <a:spcBef>
                <a:spcPts val="0"/>
              </a:spcBef>
              <a:spcAft>
                <a:spcPts val="0"/>
              </a:spcAft>
              <a:buNone/>
            </a:pPr>
            <a:r>
              <a:t/>
            </a:r>
            <a:endParaRPr sz="1000">
              <a:solidFill>
                <a:schemeClr val="dk2"/>
              </a:solidFill>
              <a:latin typeface="Palatino Linotype"/>
              <a:ea typeface="Palatino Linotype"/>
              <a:cs typeface="Palatino Linotype"/>
              <a:sym typeface="Palatino Linotype"/>
            </a:endParaRPr>
          </a:p>
          <a:p>
            <a:pPr indent="-330200" lvl="0" marL="457200" rtl="0" algn="l">
              <a:spcBef>
                <a:spcPts val="0"/>
              </a:spcBef>
              <a:spcAft>
                <a:spcPts val="0"/>
              </a:spcAft>
              <a:buClr>
                <a:schemeClr val="dk2"/>
              </a:buClr>
              <a:buSzPts val="1600"/>
              <a:buFont typeface="Palatino Linotype"/>
              <a:buChar char="➢"/>
            </a:pPr>
            <a:r>
              <a:rPr lang="el-GR" sz="1600">
                <a:solidFill>
                  <a:schemeClr val="dk2"/>
                </a:solidFill>
                <a:latin typeface="Palatino Linotype"/>
                <a:ea typeface="Palatino Linotype"/>
                <a:cs typeface="Palatino Linotype"/>
                <a:sym typeface="Palatino Linotype"/>
              </a:rPr>
              <a:t>Οι δράσεις του συγκεκριμένου προγράμματος αποβλέπουν στις ενέργειες εύρεσης στέγης των ωφελουμένων, στην αγορά και τον εφοδιασμό του οικιακού τους εξοπλισμού, στην κάλυψη των ειδών πρώτης ανάγκης, στην εύρεση εργασίας, στις ενέργειες εξατομικευμένης ή και ομαδικής υποστήριξης και </a:t>
            </a:r>
            <a:r>
              <a:rPr lang="el-GR" sz="1600">
                <a:solidFill>
                  <a:schemeClr val="dk2"/>
                </a:solidFill>
                <a:latin typeface="Palatino Linotype"/>
                <a:ea typeface="Palatino Linotype"/>
                <a:cs typeface="Palatino Linotype"/>
                <a:sym typeface="Palatino Linotype"/>
              </a:rPr>
              <a:t>πληροφορησης</a:t>
            </a:r>
            <a:r>
              <a:rPr lang="el-GR" sz="1600">
                <a:solidFill>
                  <a:schemeClr val="dk2"/>
                </a:solidFill>
                <a:latin typeface="Palatino Linotype"/>
                <a:ea typeface="Palatino Linotype"/>
                <a:cs typeface="Palatino Linotype"/>
                <a:sym typeface="Palatino Linotype"/>
              </a:rPr>
              <a:t> τους για εργασιακά ζητήματα, θέματα αγωγής υγείας και διατροφής και τέλος συμβουλευτική για την επανένταξή τους στον κοινωνικό ιστό.</a:t>
            </a:r>
            <a:endParaRPr sz="1600">
              <a:latin typeface="Palatino Linotype"/>
              <a:ea typeface="Palatino Linotype"/>
              <a:cs typeface="Palatino Linotype"/>
              <a:sym typeface="Palatino Linotype"/>
            </a:endParaRPr>
          </a:p>
        </p:txBody>
      </p:sp>
      <p:pic>
        <p:nvPicPr>
          <p:cNvPr id="260" name="Google Shape;260;p26"/>
          <p:cNvPicPr preferRelativeResize="0"/>
          <p:nvPr/>
        </p:nvPicPr>
        <p:blipFill>
          <a:blip r:embed="rId4">
            <a:alphaModFix/>
          </a:blip>
          <a:stretch>
            <a:fillRect/>
          </a:stretch>
        </p:blipFill>
        <p:spPr>
          <a:xfrm>
            <a:off x="473175" y="3059675"/>
            <a:ext cx="4460925" cy="3297200"/>
          </a:xfrm>
          <a:prstGeom prst="rect">
            <a:avLst/>
          </a:prstGeom>
          <a:noFill/>
          <a:ln>
            <a:noFill/>
          </a:ln>
          <a:effectLst>
            <a:outerShdw blurRad="300038" rotWithShape="0" algn="bl" dir="5400000" dist="19050">
              <a:srgbClr val="000000">
                <a:alpha val="50000"/>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7"/>
          <p:cNvSpPr txBox="1"/>
          <p:nvPr/>
        </p:nvSpPr>
        <p:spPr>
          <a:xfrm>
            <a:off x="615475" y="2551900"/>
            <a:ext cx="5618400" cy="415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l-GR" sz="1800">
                <a:solidFill>
                  <a:schemeClr val="dk2"/>
                </a:solidFill>
              </a:rPr>
              <a:t>Αποφύγετε τον συνωστισμό στα Φαρμακεία του </a:t>
            </a:r>
            <a:r>
              <a:rPr b="1" lang="el-GR" sz="1800">
                <a:solidFill>
                  <a:srgbClr val="C13018"/>
                </a:solidFill>
              </a:rPr>
              <a:t>ΕΟΠΥΥ</a:t>
            </a:r>
            <a:r>
              <a:rPr lang="el-GR" sz="1800">
                <a:solidFill>
                  <a:schemeClr val="dk2"/>
                </a:solidFill>
              </a:rPr>
              <a:t> με την υπηρεσία Φάρμακο στο Σπίτι της “</a:t>
            </a:r>
            <a:r>
              <a:rPr lang="el-GR" sz="1800">
                <a:solidFill>
                  <a:schemeClr val="dk2"/>
                </a:solidFill>
              </a:rPr>
              <a:t>“Φροντίδα στο Σπίτι”</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l-GR" sz="1800">
                <a:solidFill>
                  <a:schemeClr val="dk2"/>
                </a:solidFill>
              </a:rPr>
              <a:t>Τα φάρμακα σας μεταφέρονται με ασφάλεια σε ειδικά ισοθερμικά κουτιά για να</a:t>
            </a:r>
            <a:endParaRPr sz="1800">
              <a:solidFill>
                <a:schemeClr val="dk2"/>
              </a:solidFill>
            </a:endParaRPr>
          </a:p>
          <a:p>
            <a:pPr indent="0" lvl="0" marL="0" rtl="0" algn="l">
              <a:spcBef>
                <a:spcPts val="0"/>
              </a:spcBef>
              <a:spcAft>
                <a:spcPts val="0"/>
              </a:spcAft>
              <a:buNone/>
            </a:pPr>
            <a:r>
              <a:rPr lang="el-GR" sz="1800">
                <a:solidFill>
                  <a:schemeClr val="dk2"/>
                </a:solidFill>
              </a:rPr>
              <a:t>διατηρείται η θερμοκρασία του φαρμάκου, σύμφωνα με τα πρότυπα Ορθής Πρακτικής Διακίνησης Φαρμάκων.</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l-GR" sz="1800">
                <a:solidFill>
                  <a:schemeClr val="dk2"/>
                </a:solidFill>
              </a:rPr>
              <a:t>Τα φάρμακα παραδίδονται στον χώρο σας διακριτικά και με απόλυτη εχεμύθεια</a:t>
            </a:r>
            <a:endParaRPr sz="1800">
              <a:solidFill>
                <a:schemeClr val="dk2"/>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67" name="Google Shape;267;p27"/>
          <p:cNvSpPr txBox="1"/>
          <p:nvPr>
            <p:ph type="title"/>
          </p:nvPr>
        </p:nvSpPr>
        <p:spPr>
          <a:xfrm>
            <a:off x="707125" y="784125"/>
            <a:ext cx="4693800" cy="8925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1"/>
              </a:buClr>
              <a:buSzPts val="1100"/>
              <a:buFont typeface="Arial"/>
              <a:buNone/>
            </a:pPr>
            <a:r>
              <a:rPr b="0" lang="el-GR" sz="4400"/>
              <a:t>Βασικές δράσεις</a:t>
            </a:r>
            <a:endParaRPr sz="4400"/>
          </a:p>
        </p:txBody>
      </p:sp>
      <p:sp>
        <p:nvSpPr>
          <p:cNvPr id="268" name="Google Shape;268;p27"/>
          <p:cNvSpPr txBox="1"/>
          <p:nvPr/>
        </p:nvSpPr>
        <p:spPr>
          <a:xfrm>
            <a:off x="615475" y="1782400"/>
            <a:ext cx="60156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l-GR" sz="1900">
                <a:solidFill>
                  <a:schemeClr val="dk2"/>
                </a:solidFill>
                <a:latin typeface="Tahoma"/>
                <a:ea typeface="Tahoma"/>
                <a:cs typeface="Tahoma"/>
                <a:sym typeface="Tahoma"/>
              </a:rPr>
              <a:t>Κατ' οίκον παράδοση φαρμάκων από τα φαρμακεία του ΕΟΠΥΥ</a:t>
            </a:r>
            <a:r>
              <a:rPr b="1" lang="el-GR" sz="1900">
                <a:solidFill>
                  <a:schemeClr val="dk2"/>
                </a:solidFill>
                <a:latin typeface="Tahoma"/>
                <a:ea typeface="Tahoma"/>
                <a:cs typeface="Tahoma"/>
                <a:sym typeface="Tahoma"/>
              </a:rPr>
              <a:t> (2020 - σημερα)</a:t>
            </a:r>
            <a:endParaRPr b="1" sz="1900">
              <a:solidFill>
                <a:schemeClr val="dk2"/>
              </a:solidFill>
              <a:latin typeface="Tahoma"/>
              <a:ea typeface="Tahoma"/>
              <a:cs typeface="Tahoma"/>
              <a:sym typeface="Tahoma"/>
            </a:endParaRPr>
          </a:p>
        </p:txBody>
      </p:sp>
      <p:pic>
        <p:nvPicPr>
          <p:cNvPr id="269" name="Google Shape;269;p27"/>
          <p:cNvPicPr preferRelativeResize="0"/>
          <p:nvPr/>
        </p:nvPicPr>
        <p:blipFill>
          <a:blip r:embed="rId3">
            <a:alphaModFix/>
          </a:blip>
          <a:stretch>
            <a:fillRect/>
          </a:stretch>
        </p:blipFill>
        <p:spPr>
          <a:xfrm>
            <a:off x="6233875" y="1435702"/>
            <a:ext cx="5618401" cy="470987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8"/>
          <p:cNvSpPr/>
          <p:nvPr/>
        </p:nvSpPr>
        <p:spPr>
          <a:xfrm>
            <a:off x="6531475" y="4716375"/>
            <a:ext cx="5041200" cy="1816200"/>
          </a:xfrm>
          <a:prstGeom prst="rect">
            <a:avLst/>
          </a:prstGeom>
          <a:solidFill>
            <a:srgbClr val="CFE2F3"/>
          </a:solidFill>
          <a:ln cap="flat" cmpd="sng" w="9525">
            <a:solidFill>
              <a:schemeClr val="dk2"/>
            </a:solidFill>
            <a:prstDash val="solid"/>
            <a:round/>
            <a:headEnd len="sm" w="sm" type="none"/>
            <a:tailEnd len="sm" w="sm" type="none"/>
          </a:ln>
          <a:effectLst>
            <a:outerShdw blurRad="214313" rotWithShape="0" algn="bl" dir="5400000" dist="19050">
              <a:srgbClr val="000000">
                <a:alpha val="4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8"/>
          <p:cNvSpPr txBox="1"/>
          <p:nvPr/>
        </p:nvSpPr>
        <p:spPr>
          <a:xfrm>
            <a:off x="6531525" y="4716400"/>
            <a:ext cx="5041200" cy="1816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l-GR" sz="1800">
                <a:solidFill>
                  <a:schemeClr val="dk2"/>
                </a:solidFill>
                <a:latin typeface="Palatino Linotype"/>
                <a:ea typeface="Palatino Linotype"/>
                <a:cs typeface="Palatino Linotype"/>
                <a:sym typeface="Palatino Linotype"/>
              </a:rPr>
              <a:t>Ενημέρωση και καθοδήγηση για την συμπλήρωση όλων των απαιτουμένων</a:t>
            </a:r>
            <a:endParaRPr sz="1800">
              <a:solidFill>
                <a:schemeClr val="dk2"/>
              </a:solidFill>
              <a:latin typeface="Palatino Linotype"/>
              <a:ea typeface="Palatino Linotype"/>
              <a:cs typeface="Palatino Linotype"/>
              <a:sym typeface="Palatino Linotype"/>
            </a:endParaRPr>
          </a:p>
          <a:p>
            <a:pPr indent="0" lvl="0" marL="0" rtl="0" algn="ctr">
              <a:spcBef>
                <a:spcPts val="0"/>
              </a:spcBef>
              <a:spcAft>
                <a:spcPts val="0"/>
              </a:spcAft>
              <a:buNone/>
            </a:pPr>
            <a:r>
              <a:rPr lang="el-GR" sz="1800">
                <a:solidFill>
                  <a:schemeClr val="dk2"/>
                </a:solidFill>
                <a:latin typeface="Palatino Linotype"/>
                <a:ea typeface="Palatino Linotype"/>
                <a:cs typeface="Palatino Linotype"/>
                <a:sym typeface="Palatino Linotype"/>
              </a:rPr>
              <a:t>δικαιολογητικών, προκειμένου ο ενδιαφερόμενος πολίτης να εξεταστεί από υγειονομική επιτροπή του </a:t>
            </a:r>
            <a:r>
              <a:rPr lang="el-GR" sz="1600" u="sng">
                <a:solidFill>
                  <a:schemeClr val="dk2"/>
                </a:solidFill>
                <a:latin typeface="Palatino Linotype"/>
                <a:ea typeface="Palatino Linotype"/>
                <a:cs typeface="Palatino Linotype"/>
                <a:sym typeface="Palatino Linotype"/>
              </a:rPr>
              <a:t>Κε.Π.Α (Κέντρο Πιστοποιήσης Αναπηρίας).</a:t>
            </a:r>
            <a:endParaRPr/>
          </a:p>
        </p:txBody>
      </p:sp>
      <p:sp>
        <p:nvSpPr>
          <p:cNvPr id="277" name="Google Shape;277;p28"/>
          <p:cNvSpPr txBox="1"/>
          <p:nvPr>
            <p:ph type="title"/>
          </p:nvPr>
        </p:nvSpPr>
        <p:spPr>
          <a:xfrm>
            <a:off x="569650" y="882975"/>
            <a:ext cx="4693800" cy="8925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1"/>
              </a:buClr>
              <a:buSzPts val="1100"/>
              <a:buFont typeface="Arial"/>
              <a:buNone/>
            </a:pPr>
            <a:r>
              <a:rPr b="0" lang="el-GR" sz="4500"/>
              <a:t>Βασικές δράσεις</a:t>
            </a:r>
            <a:endParaRPr sz="4500"/>
          </a:p>
        </p:txBody>
      </p:sp>
      <p:sp>
        <p:nvSpPr>
          <p:cNvPr id="278" name="Google Shape;278;p28"/>
          <p:cNvSpPr txBox="1"/>
          <p:nvPr/>
        </p:nvSpPr>
        <p:spPr>
          <a:xfrm>
            <a:off x="397600" y="1856150"/>
            <a:ext cx="110919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l-GR" sz="2300">
                <a:solidFill>
                  <a:schemeClr val="dk2"/>
                </a:solidFill>
                <a:latin typeface="Tahoma"/>
                <a:ea typeface="Tahoma"/>
                <a:cs typeface="Tahoma"/>
                <a:sym typeface="Tahoma"/>
              </a:rPr>
              <a:t>Υπηρεσίες Κοινωνικού Λειτουργού για υποβολή φακέλου ασθενών προς ΚΕΠΑ/Επιτροπή Αναπηρίας </a:t>
            </a:r>
            <a:r>
              <a:rPr b="1" lang="el-GR" sz="2100">
                <a:solidFill>
                  <a:schemeClr val="dk2"/>
                </a:solidFill>
                <a:latin typeface="Tahoma"/>
                <a:ea typeface="Tahoma"/>
                <a:cs typeface="Tahoma"/>
                <a:sym typeface="Tahoma"/>
              </a:rPr>
              <a:t>(2019 - σημερα)</a:t>
            </a:r>
            <a:endParaRPr b="1" sz="1600">
              <a:solidFill>
                <a:schemeClr val="dk2"/>
              </a:solidFill>
              <a:latin typeface="Tahoma"/>
              <a:ea typeface="Tahoma"/>
              <a:cs typeface="Tahoma"/>
              <a:sym typeface="Tahoma"/>
            </a:endParaRPr>
          </a:p>
        </p:txBody>
      </p:sp>
      <p:pic>
        <p:nvPicPr>
          <p:cNvPr id="279" name="Google Shape;279;p28"/>
          <p:cNvPicPr preferRelativeResize="0"/>
          <p:nvPr/>
        </p:nvPicPr>
        <p:blipFill>
          <a:blip r:embed="rId3">
            <a:alphaModFix/>
          </a:blip>
          <a:stretch>
            <a:fillRect/>
          </a:stretch>
        </p:blipFill>
        <p:spPr>
          <a:xfrm>
            <a:off x="8651125" y="826325"/>
            <a:ext cx="3378351" cy="808100"/>
          </a:xfrm>
          <a:prstGeom prst="rect">
            <a:avLst/>
          </a:prstGeom>
          <a:noFill/>
          <a:ln>
            <a:noFill/>
          </a:ln>
        </p:spPr>
      </p:pic>
      <p:pic>
        <p:nvPicPr>
          <p:cNvPr id="280" name="Google Shape;280;p28"/>
          <p:cNvPicPr preferRelativeResize="0"/>
          <p:nvPr/>
        </p:nvPicPr>
        <p:blipFill rotWithShape="1">
          <a:blip r:embed="rId4">
            <a:alphaModFix/>
          </a:blip>
          <a:srcRect b="2151" l="0" r="0" t="5920"/>
          <a:stretch/>
        </p:blipFill>
        <p:spPr>
          <a:xfrm>
            <a:off x="712405" y="2904250"/>
            <a:ext cx="5632145" cy="3451450"/>
          </a:xfrm>
          <a:prstGeom prst="rect">
            <a:avLst/>
          </a:prstGeom>
          <a:noFill/>
          <a:ln>
            <a:noFill/>
          </a:ln>
          <a:effectLst>
            <a:outerShdw blurRad="428625" rotWithShape="0" algn="bl" dir="5400000" dist="19050">
              <a:srgbClr val="000000">
                <a:alpha val="50000"/>
              </a:srgbClr>
            </a:outerShdw>
            <a:reflection blurRad="0" dir="5400000" dist="38100" endA="0" endPos="12000" fadeDir="5400012" kx="0" rotWithShape="0" algn="bl" stA="44000" stPos="0" sy="-100000" ky="0"/>
          </a:effectLst>
        </p:spPr>
      </p:pic>
      <p:pic>
        <p:nvPicPr>
          <p:cNvPr id="281" name="Google Shape;281;p28"/>
          <p:cNvPicPr preferRelativeResize="0"/>
          <p:nvPr/>
        </p:nvPicPr>
        <p:blipFill rotWithShape="1">
          <a:blip r:embed="rId5">
            <a:alphaModFix/>
          </a:blip>
          <a:srcRect b="0" l="0" r="0" t="31408"/>
          <a:stretch/>
        </p:blipFill>
        <p:spPr>
          <a:xfrm>
            <a:off x="6531525" y="2980450"/>
            <a:ext cx="5041099" cy="1656826"/>
          </a:xfrm>
          <a:prstGeom prst="rect">
            <a:avLst/>
          </a:prstGeom>
          <a:noFill/>
          <a:ln>
            <a:noFill/>
          </a:ln>
          <a:effectLst>
            <a:outerShdw blurRad="228600" rotWithShape="0" algn="bl" dir="13440000" dist="19050">
              <a:srgbClr val="000000">
                <a:alpha val="52999"/>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9"/>
          <p:cNvSpPr txBox="1"/>
          <p:nvPr>
            <p:ph idx="1" type="body"/>
          </p:nvPr>
        </p:nvSpPr>
        <p:spPr>
          <a:xfrm>
            <a:off x="461200" y="3295350"/>
            <a:ext cx="3511200" cy="31575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SzPts val="1100"/>
              <a:buNone/>
            </a:pPr>
            <a:r>
              <a:rPr lang="el-GR" sz="1650">
                <a:solidFill>
                  <a:schemeClr val="dk2"/>
                </a:solidFill>
              </a:rPr>
              <a:t>Επιπλέον συνεργάζεται αποκλειστικά με τα διαγνωστικά ιατρεία </a:t>
            </a:r>
            <a:r>
              <a:rPr b="1" lang="el-GR" sz="1650" u="sng">
                <a:solidFill>
                  <a:schemeClr val="dk2"/>
                </a:solidFill>
              </a:rPr>
              <a:t>IATRICA,</a:t>
            </a:r>
            <a:r>
              <a:rPr lang="el-GR" sz="1650">
                <a:solidFill>
                  <a:schemeClr val="dk2"/>
                </a:solidFill>
              </a:rPr>
              <a:t> έχουν εν ισχύ συμβάσεις κάλυψης αστικής ευθύνης και είναι πλήρως εναρμονισμένα με...</a:t>
            </a:r>
            <a:endParaRPr b="1" sz="1650">
              <a:solidFill>
                <a:schemeClr val="dk2"/>
              </a:solidFill>
            </a:endParaRPr>
          </a:p>
          <a:p>
            <a:pPr indent="0" lvl="0" marL="0" rtl="0" algn="l">
              <a:spcBef>
                <a:spcPts val="0"/>
              </a:spcBef>
              <a:spcAft>
                <a:spcPts val="0"/>
              </a:spcAft>
              <a:buSzPts val="1100"/>
              <a:buNone/>
            </a:pPr>
            <a:r>
              <a:t/>
            </a:r>
            <a:endParaRPr sz="1400">
              <a:latin typeface="Arial"/>
              <a:ea typeface="Arial"/>
              <a:cs typeface="Arial"/>
              <a:sym typeface="Arial"/>
            </a:endParaRPr>
          </a:p>
          <a:p>
            <a:pPr indent="-152765" lvl="0" marL="274320" rtl="0" algn="just">
              <a:spcBef>
                <a:spcPts val="403"/>
              </a:spcBef>
              <a:spcAft>
                <a:spcPts val="0"/>
              </a:spcAft>
              <a:buSzPts val="2470"/>
              <a:buNone/>
            </a:pPr>
            <a:r>
              <a:t/>
            </a:r>
            <a:endParaRPr/>
          </a:p>
        </p:txBody>
      </p:sp>
      <p:sp>
        <p:nvSpPr>
          <p:cNvPr id="288" name="Google Shape;288;p29"/>
          <p:cNvSpPr txBox="1"/>
          <p:nvPr/>
        </p:nvSpPr>
        <p:spPr>
          <a:xfrm>
            <a:off x="461200" y="1404525"/>
            <a:ext cx="3868200" cy="179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5600"/>
              <a:buFont typeface="Tahoma"/>
              <a:buNone/>
            </a:pPr>
            <a:r>
              <a:t/>
            </a:r>
            <a:endParaRPr sz="200">
              <a:solidFill>
                <a:schemeClr val="dk2"/>
              </a:solidFill>
              <a:latin typeface="Palatino Linotype"/>
              <a:ea typeface="Palatino Linotype"/>
              <a:cs typeface="Palatino Linotype"/>
              <a:sym typeface="Palatino Linotype"/>
            </a:endParaRPr>
          </a:p>
          <a:p>
            <a:pPr indent="0" lvl="0" marL="0" rtl="0" algn="l">
              <a:lnSpc>
                <a:spcPct val="130000"/>
              </a:lnSpc>
              <a:spcBef>
                <a:spcPts val="0"/>
              </a:spcBef>
              <a:spcAft>
                <a:spcPts val="1500"/>
              </a:spcAft>
              <a:buNone/>
            </a:pPr>
            <a:r>
              <a:rPr lang="el-GR" sz="1650">
                <a:solidFill>
                  <a:schemeClr val="dk2"/>
                </a:solidFill>
                <a:latin typeface="Palatino Linotype"/>
                <a:ea typeface="Palatino Linotype"/>
                <a:cs typeface="Palatino Linotype"/>
                <a:sym typeface="Palatino Linotype"/>
              </a:rPr>
              <a:t>Ε</a:t>
            </a:r>
            <a:r>
              <a:rPr lang="el-GR" sz="1650">
                <a:solidFill>
                  <a:schemeClr val="dk2"/>
                </a:solidFill>
                <a:latin typeface="Palatino Linotype"/>
                <a:ea typeface="Palatino Linotype"/>
                <a:cs typeface="Palatino Linotype"/>
                <a:sym typeface="Palatino Linotype"/>
              </a:rPr>
              <a:t>ίναι στελεχωμένη με το κατάλληλο και </a:t>
            </a:r>
            <a:r>
              <a:rPr b="1" lang="el-GR" sz="1650" u="sng">
                <a:solidFill>
                  <a:schemeClr val="dk2"/>
                </a:solidFill>
                <a:latin typeface="Palatino Linotype"/>
                <a:ea typeface="Palatino Linotype"/>
                <a:cs typeface="Palatino Linotype"/>
                <a:sym typeface="Palatino Linotype"/>
              </a:rPr>
              <a:t>εξειδικευμένο νοσηλευτικό προσωπικό</a:t>
            </a:r>
            <a:r>
              <a:rPr lang="el-GR" sz="1650">
                <a:solidFill>
                  <a:schemeClr val="dk2"/>
                </a:solidFill>
                <a:latin typeface="Palatino Linotype"/>
                <a:ea typeface="Palatino Linotype"/>
                <a:cs typeface="Palatino Linotype"/>
                <a:sym typeface="Palatino Linotype"/>
              </a:rPr>
              <a:t>  σύμφωνα με τους όρους της ιατρικής επιστήμης και τη σχετική νομοθεσία. </a:t>
            </a:r>
            <a:endParaRPr sz="1650"/>
          </a:p>
        </p:txBody>
      </p:sp>
      <p:pic>
        <p:nvPicPr>
          <p:cNvPr id="289" name="Google Shape;289;p29"/>
          <p:cNvPicPr preferRelativeResize="0"/>
          <p:nvPr/>
        </p:nvPicPr>
        <p:blipFill rotWithShape="1">
          <a:blip r:embed="rId3">
            <a:alphaModFix/>
          </a:blip>
          <a:srcRect b="0" l="0" r="0" t="4734"/>
          <a:stretch/>
        </p:blipFill>
        <p:spPr>
          <a:xfrm rot="420357">
            <a:off x="4620254" y="1212410"/>
            <a:ext cx="6183292" cy="3926930"/>
          </a:xfrm>
          <a:prstGeom prst="rect">
            <a:avLst/>
          </a:prstGeom>
          <a:noFill/>
          <a:ln>
            <a:noFill/>
          </a:ln>
        </p:spPr>
      </p:pic>
      <p:pic>
        <p:nvPicPr>
          <p:cNvPr id="290" name="Google Shape;290;p29"/>
          <p:cNvPicPr preferRelativeResize="0"/>
          <p:nvPr/>
        </p:nvPicPr>
        <p:blipFill>
          <a:blip r:embed="rId4">
            <a:alphaModFix/>
          </a:blip>
          <a:stretch>
            <a:fillRect/>
          </a:stretch>
        </p:blipFill>
        <p:spPr>
          <a:xfrm rot="389693">
            <a:off x="8288525" y="419750"/>
            <a:ext cx="3542324" cy="847325"/>
          </a:xfrm>
          <a:prstGeom prst="rect">
            <a:avLst/>
          </a:prstGeom>
          <a:noFill/>
          <a:ln>
            <a:noFill/>
          </a:ln>
          <a:effectLst>
            <a:outerShdw blurRad="142875" rotWithShape="0" algn="bl" dir="12540000" dist="47625">
              <a:srgbClr val="000000">
                <a:alpha val="50000"/>
              </a:srgbClr>
            </a:outerShdw>
          </a:effectLst>
        </p:spPr>
      </p:pic>
      <p:sp>
        <p:nvSpPr>
          <p:cNvPr id="291" name="Google Shape;291;p29"/>
          <p:cNvSpPr txBox="1"/>
          <p:nvPr/>
        </p:nvSpPr>
        <p:spPr>
          <a:xfrm>
            <a:off x="461200" y="5400675"/>
            <a:ext cx="8240400" cy="795000"/>
          </a:xfrm>
          <a:prstGeom prst="rect">
            <a:avLst/>
          </a:prstGeom>
          <a:noFill/>
          <a:ln>
            <a:noFill/>
          </a:ln>
        </p:spPr>
        <p:txBody>
          <a:bodyPr anchorCtr="0" anchor="t" bIns="91425" lIns="91425" spcFirstLastPara="1" rIns="91425" wrap="square" tIns="91425">
            <a:spAutoFit/>
          </a:bodyPr>
          <a:lstStyle/>
          <a:p>
            <a:pPr indent="0" lvl="0" marL="0" rtl="0" algn="ctr">
              <a:lnSpc>
                <a:spcPct val="130000"/>
              </a:lnSpc>
              <a:spcBef>
                <a:spcPts val="0"/>
              </a:spcBef>
              <a:spcAft>
                <a:spcPts val="0"/>
              </a:spcAft>
              <a:buNone/>
            </a:pPr>
            <a:r>
              <a:rPr lang="el-GR" sz="1724">
                <a:solidFill>
                  <a:schemeClr val="dk2"/>
                </a:solidFill>
                <a:latin typeface="Palatino Linotype"/>
                <a:ea typeface="Palatino Linotype"/>
                <a:cs typeface="Palatino Linotype"/>
                <a:sym typeface="Palatino Linotype"/>
              </a:rPr>
              <a:t>...</a:t>
            </a:r>
            <a:r>
              <a:rPr lang="el-GR" sz="1724">
                <a:solidFill>
                  <a:schemeClr val="dk2"/>
                </a:solidFill>
                <a:latin typeface="Palatino Linotype"/>
                <a:ea typeface="Palatino Linotype"/>
                <a:cs typeface="Palatino Linotype"/>
                <a:sym typeface="Palatino Linotype"/>
              </a:rPr>
              <a:t>τον </a:t>
            </a:r>
            <a:r>
              <a:rPr b="1" lang="el-GR" sz="1724" u="sng">
                <a:solidFill>
                  <a:schemeClr val="dk2"/>
                </a:solidFill>
                <a:latin typeface="Palatino Linotype"/>
                <a:ea typeface="Palatino Linotype"/>
                <a:cs typeface="Palatino Linotype"/>
                <a:sym typeface="Palatino Linotype"/>
              </a:rPr>
              <a:t>Γενικό Κανονισμό για την Προστασία των Προσωπικών Δεδομένων</a:t>
            </a:r>
            <a:r>
              <a:rPr lang="el-GR" sz="1724">
                <a:solidFill>
                  <a:schemeClr val="dk2"/>
                </a:solidFill>
                <a:latin typeface="Palatino Linotype"/>
                <a:ea typeface="Palatino Linotype"/>
                <a:cs typeface="Palatino Linotype"/>
                <a:sym typeface="Palatino Linotype"/>
              </a:rPr>
              <a:t> και την </a:t>
            </a:r>
            <a:r>
              <a:rPr b="1" lang="el-GR" sz="1724" u="sng">
                <a:solidFill>
                  <a:schemeClr val="dk2"/>
                </a:solidFill>
                <a:latin typeface="Palatino Linotype"/>
                <a:ea typeface="Palatino Linotype"/>
                <a:cs typeface="Palatino Linotype"/>
                <a:sym typeface="Palatino Linotype"/>
              </a:rPr>
              <a:t>Ε</a:t>
            </a:r>
            <a:r>
              <a:rPr b="1" lang="el-GR" sz="1724" u="sng">
                <a:solidFill>
                  <a:schemeClr val="dk2"/>
                </a:solidFill>
                <a:latin typeface="Palatino Linotype"/>
                <a:ea typeface="Palatino Linotype"/>
                <a:cs typeface="Palatino Linotype"/>
                <a:sym typeface="Palatino Linotype"/>
              </a:rPr>
              <a:t>λληνική Σχετική Νομοθεσία.</a:t>
            </a:r>
            <a:endParaRPr sz="1500" u="sng"/>
          </a:p>
        </p:txBody>
      </p:sp>
      <p:sp>
        <p:nvSpPr>
          <p:cNvPr id="292" name="Google Shape;292;p29"/>
          <p:cNvSpPr txBox="1"/>
          <p:nvPr/>
        </p:nvSpPr>
        <p:spPr>
          <a:xfrm>
            <a:off x="461200" y="387388"/>
            <a:ext cx="46158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l-GR" sz="3100">
                <a:solidFill>
                  <a:schemeClr val="dk2"/>
                </a:solidFill>
                <a:latin typeface="Tahoma"/>
                <a:ea typeface="Tahoma"/>
                <a:cs typeface="Tahoma"/>
                <a:sym typeface="Tahoma"/>
              </a:rPr>
              <a:t>Φροντίδα στο Σπίτι KOIN.Σ.ΕΠ.</a:t>
            </a:r>
            <a:endParaRPr sz="27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0"/>
          <p:cNvSpPr txBox="1"/>
          <p:nvPr/>
        </p:nvSpPr>
        <p:spPr>
          <a:xfrm>
            <a:off x="470375" y="2132200"/>
            <a:ext cx="4760700" cy="429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l-GR" sz="1800">
                <a:solidFill>
                  <a:schemeClr val="dk2"/>
                </a:solidFill>
                <a:latin typeface="Palatino Linotype"/>
                <a:ea typeface="Palatino Linotype"/>
                <a:cs typeface="Palatino Linotype"/>
                <a:sym typeface="Palatino Linotype"/>
              </a:rPr>
              <a:t>• </a:t>
            </a:r>
            <a:r>
              <a:rPr b="1" lang="el-GR" sz="1800">
                <a:solidFill>
                  <a:schemeClr val="dk2"/>
                </a:solidFill>
                <a:latin typeface="Palatino Linotype"/>
                <a:ea typeface="Palatino Linotype"/>
                <a:cs typeface="Palatino Linotype"/>
                <a:sym typeface="Palatino Linotype"/>
              </a:rPr>
              <a:t>BIOAXIS</a:t>
            </a:r>
            <a:r>
              <a:rPr lang="el-GR" sz="1800">
                <a:solidFill>
                  <a:schemeClr val="dk2"/>
                </a:solidFill>
                <a:latin typeface="Palatino Linotype"/>
                <a:ea typeface="Palatino Linotype"/>
                <a:cs typeface="Palatino Linotype"/>
                <a:sym typeface="Palatino Linotype"/>
              </a:rPr>
              <a:t> - Healthcare Southeast Europe </a:t>
            </a:r>
            <a:endParaRPr sz="1800">
              <a:solidFill>
                <a:schemeClr val="dk2"/>
              </a:solidFill>
              <a:latin typeface="Palatino Linotype"/>
              <a:ea typeface="Palatino Linotype"/>
              <a:cs typeface="Palatino Linotype"/>
              <a:sym typeface="Palatino Linotype"/>
            </a:endParaRPr>
          </a:p>
          <a:p>
            <a:pPr indent="0" lvl="0" marL="0" rtl="0" algn="l">
              <a:spcBef>
                <a:spcPts val="0"/>
              </a:spcBef>
              <a:spcAft>
                <a:spcPts val="0"/>
              </a:spcAft>
              <a:buNone/>
            </a:pPr>
            <a:r>
              <a:rPr lang="el-GR" sz="1800">
                <a:solidFill>
                  <a:schemeClr val="dk2"/>
                </a:solidFill>
                <a:latin typeface="Palatino Linotype"/>
                <a:ea typeface="Palatino Linotype"/>
                <a:cs typeface="Palatino Linotype"/>
                <a:sym typeface="Palatino Linotype"/>
              </a:rPr>
              <a:t>• </a:t>
            </a:r>
            <a:r>
              <a:rPr b="1" lang="el-GR" sz="1800">
                <a:solidFill>
                  <a:schemeClr val="dk2"/>
                </a:solidFill>
                <a:latin typeface="Palatino Linotype"/>
                <a:ea typeface="Palatino Linotype"/>
                <a:cs typeface="Palatino Linotype"/>
                <a:sym typeface="Palatino Linotype"/>
              </a:rPr>
              <a:t>IATRICA</a:t>
            </a:r>
            <a:r>
              <a:rPr lang="el-GR" sz="1800">
                <a:solidFill>
                  <a:schemeClr val="dk2"/>
                </a:solidFill>
                <a:latin typeface="Palatino Linotype"/>
                <a:ea typeface="Palatino Linotype"/>
                <a:cs typeface="Palatino Linotype"/>
                <a:sym typeface="Palatino Linotype"/>
              </a:rPr>
              <a:t> - ΑΝΩΝΥΜΗ ΕΤΑΙΡΕΙΑ ΕΡΓΑΣΤΗΡΙΑΚΩΝ ΓΙΑΤΡΩΝ</a:t>
            </a:r>
            <a:endParaRPr sz="1800">
              <a:solidFill>
                <a:schemeClr val="dk2"/>
              </a:solidFill>
              <a:latin typeface="Palatino Linotype"/>
              <a:ea typeface="Palatino Linotype"/>
              <a:cs typeface="Palatino Linotype"/>
              <a:sym typeface="Palatino Linotype"/>
            </a:endParaRPr>
          </a:p>
          <a:p>
            <a:pPr indent="0" lvl="0" marL="0" rtl="0" algn="l">
              <a:spcBef>
                <a:spcPts val="0"/>
              </a:spcBef>
              <a:spcAft>
                <a:spcPts val="0"/>
              </a:spcAft>
              <a:buNone/>
            </a:pPr>
            <a:r>
              <a:rPr lang="el-GR" sz="1800">
                <a:solidFill>
                  <a:schemeClr val="dk2"/>
                </a:solidFill>
                <a:latin typeface="Palatino Linotype"/>
                <a:ea typeface="Palatino Linotype"/>
                <a:cs typeface="Palatino Linotype"/>
                <a:sym typeface="Palatino Linotype"/>
              </a:rPr>
              <a:t>• </a:t>
            </a:r>
            <a:r>
              <a:rPr b="1" lang="el-GR" sz="1800">
                <a:solidFill>
                  <a:schemeClr val="dk2"/>
                </a:solidFill>
                <a:latin typeface="Palatino Linotype"/>
                <a:ea typeface="Palatino Linotype"/>
                <a:cs typeface="Palatino Linotype"/>
                <a:sym typeface="Palatino Linotype"/>
              </a:rPr>
              <a:t>PCC HELLAS</a:t>
            </a:r>
            <a:endParaRPr b="1" sz="1800">
              <a:solidFill>
                <a:schemeClr val="dk2"/>
              </a:solidFill>
              <a:latin typeface="Palatino Linotype"/>
              <a:ea typeface="Palatino Linotype"/>
              <a:cs typeface="Palatino Linotype"/>
              <a:sym typeface="Palatino Linotype"/>
            </a:endParaRPr>
          </a:p>
          <a:p>
            <a:pPr indent="0" lvl="0" marL="0" rtl="0" algn="l">
              <a:spcBef>
                <a:spcPts val="0"/>
              </a:spcBef>
              <a:spcAft>
                <a:spcPts val="0"/>
              </a:spcAft>
              <a:buNone/>
            </a:pPr>
            <a:r>
              <a:rPr lang="el-GR" sz="1800">
                <a:solidFill>
                  <a:schemeClr val="dk2"/>
                </a:solidFill>
                <a:latin typeface="Palatino Linotype"/>
                <a:ea typeface="Palatino Linotype"/>
                <a:cs typeface="Palatino Linotype"/>
                <a:sym typeface="Palatino Linotype"/>
              </a:rPr>
              <a:t>• </a:t>
            </a:r>
            <a:r>
              <a:rPr b="1" lang="el-GR" sz="1800">
                <a:solidFill>
                  <a:schemeClr val="dk2"/>
                </a:solidFill>
                <a:latin typeface="Palatino Linotype"/>
                <a:ea typeface="Palatino Linotype"/>
                <a:cs typeface="Palatino Linotype"/>
                <a:sym typeface="Palatino Linotype"/>
              </a:rPr>
              <a:t>ΔΗΚΕΗ</a:t>
            </a:r>
            <a:endParaRPr b="1" sz="1800">
              <a:solidFill>
                <a:schemeClr val="dk2"/>
              </a:solidFill>
              <a:latin typeface="Palatino Linotype"/>
              <a:ea typeface="Palatino Linotype"/>
              <a:cs typeface="Palatino Linotype"/>
              <a:sym typeface="Palatino Linotype"/>
            </a:endParaRPr>
          </a:p>
          <a:p>
            <a:pPr indent="0" lvl="0" marL="0" rtl="0" algn="l">
              <a:spcBef>
                <a:spcPts val="0"/>
              </a:spcBef>
              <a:spcAft>
                <a:spcPts val="0"/>
              </a:spcAft>
              <a:buNone/>
            </a:pPr>
            <a:r>
              <a:rPr b="1" lang="el-GR" sz="1800">
                <a:solidFill>
                  <a:schemeClr val="dk2"/>
                </a:solidFill>
                <a:latin typeface="Palatino Linotype"/>
                <a:ea typeface="Palatino Linotype"/>
                <a:cs typeface="Palatino Linotype"/>
                <a:sym typeface="Palatino Linotype"/>
              </a:rPr>
              <a:t>• AFFIDEA</a:t>
            </a:r>
            <a:endParaRPr b="1" sz="1800">
              <a:solidFill>
                <a:schemeClr val="dk2"/>
              </a:solidFill>
              <a:latin typeface="Palatino Linotype"/>
              <a:ea typeface="Palatino Linotype"/>
              <a:cs typeface="Palatino Linotype"/>
              <a:sym typeface="Palatino Linotype"/>
            </a:endParaRPr>
          </a:p>
          <a:p>
            <a:pPr indent="0" lvl="0" marL="0" rtl="0" algn="l">
              <a:spcBef>
                <a:spcPts val="0"/>
              </a:spcBef>
              <a:spcAft>
                <a:spcPts val="0"/>
              </a:spcAft>
              <a:buNone/>
            </a:pPr>
            <a:r>
              <a:t/>
            </a:r>
            <a:endParaRPr b="1" sz="1800">
              <a:solidFill>
                <a:schemeClr val="dk2"/>
              </a:solidFill>
              <a:latin typeface="Palatino Linotype"/>
              <a:ea typeface="Palatino Linotype"/>
              <a:cs typeface="Palatino Linotype"/>
              <a:sym typeface="Palatino Linotype"/>
            </a:endParaRPr>
          </a:p>
          <a:p>
            <a:pPr indent="0" lvl="0" marL="0" rtl="0" algn="l">
              <a:spcBef>
                <a:spcPts val="0"/>
              </a:spcBef>
              <a:spcAft>
                <a:spcPts val="0"/>
              </a:spcAft>
              <a:buNone/>
            </a:pPr>
            <a:r>
              <a:t/>
            </a:r>
            <a:endParaRPr b="1" sz="500">
              <a:solidFill>
                <a:schemeClr val="dk2"/>
              </a:solidFill>
              <a:latin typeface="Palatino Linotype"/>
              <a:ea typeface="Palatino Linotype"/>
              <a:cs typeface="Palatino Linotype"/>
              <a:sym typeface="Palatino Linotype"/>
            </a:endParaRPr>
          </a:p>
          <a:p>
            <a:pPr indent="0" lvl="0" marL="0" rtl="0" algn="l">
              <a:spcBef>
                <a:spcPts val="0"/>
              </a:spcBef>
              <a:spcAft>
                <a:spcPts val="0"/>
              </a:spcAft>
              <a:buNone/>
            </a:pPr>
            <a:r>
              <a:rPr b="1" lang="el-GR" sz="1900">
                <a:solidFill>
                  <a:schemeClr val="dk2"/>
                </a:solidFill>
                <a:latin typeface="Palatino Linotype"/>
                <a:ea typeface="Palatino Linotype"/>
                <a:cs typeface="Palatino Linotype"/>
                <a:sym typeface="Palatino Linotype"/>
              </a:rPr>
              <a:t>Η “Φροντίδα στο Σπίτι” είναι μέλος:</a:t>
            </a:r>
            <a:endParaRPr b="1" sz="1900">
              <a:solidFill>
                <a:schemeClr val="dk2"/>
              </a:solidFill>
              <a:latin typeface="Palatino Linotype"/>
              <a:ea typeface="Palatino Linotype"/>
              <a:cs typeface="Palatino Linotype"/>
              <a:sym typeface="Palatino Linotype"/>
            </a:endParaRPr>
          </a:p>
          <a:p>
            <a:pPr indent="0" lvl="0" marL="0" rtl="0" algn="l">
              <a:spcBef>
                <a:spcPts val="0"/>
              </a:spcBef>
              <a:spcAft>
                <a:spcPts val="0"/>
              </a:spcAft>
              <a:buClr>
                <a:schemeClr val="dk1"/>
              </a:buClr>
              <a:buSzPts val="1100"/>
              <a:buFont typeface="Arial"/>
              <a:buNone/>
            </a:pPr>
            <a:r>
              <a:t/>
            </a:r>
            <a:endParaRPr b="1" sz="900">
              <a:solidFill>
                <a:schemeClr val="dk2"/>
              </a:solidFill>
              <a:latin typeface="Palatino Linotype"/>
              <a:ea typeface="Palatino Linotype"/>
              <a:cs typeface="Palatino Linotype"/>
              <a:sym typeface="Palatino Linotype"/>
            </a:endParaRPr>
          </a:p>
          <a:p>
            <a:pPr indent="0" lvl="0" marL="0" rtl="0" algn="l">
              <a:spcBef>
                <a:spcPts val="0"/>
              </a:spcBef>
              <a:spcAft>
                <a:spcPts val="0"/>
              </a:spcAft>
              <a:buClr>
                <a:schemeClr val="dk1"/>
              </a:buClr>
              <a:buSzPts val="1100"/>
              <a:buFont typeface="Arial"/>
              <a:buNone/>
            </a:pPr>
            <a:r>
              <a:rPr lang="el-GR" sz="1800">
                <a:solidFill>
                  <a:schemeClr val="dk2"/>
                </a:solidFill>
                <a:latin typeface="Palatino Linotype"/>
                <a:ea typeface="Palatino Linotype"/>
                <a:cs typeface="Palatino Linotype"/>
                <a:sym typeface="Palatino Linotype"/>
              </a:rPr>
              <a:t>• </a:t>
            </a:r>
            <a:r>
              <a:rPr b="1" lang="el-GR" sz="1800">
                <a:solidFill>
                  <a:schemeClr val="dk2"/>
                </a:solidFill>
                <a:highlight>
                  <a:srgbClr val="FFFFFF"/>
                </a:highlight>
                <a:latin typeface="Palatino Linotype"/>
                <a:ea typeface="Palatino Linotype"/>
                <a:cs typeface="Palatino Linotype"/>
                <a:sym typeface="Palatino Linotype"/>
              </a:rPr>
              <a:t>ΣΕΓΕ</a:t>
            </a:r>
            <a:r>
              <a:rPr lang="el-GR" sz="1800">
                <a:solidFill>
                  <a:schemeClr val="dk2"/>
                </a:solidFill>
                <a:highlight>
                  <a:srgbClr val="FFFFFF"/>
                </a:highlight>
                <a:latin typeface="Palatino Linotype"/>
                <a:ea typeface="Palatino Linotype"/>
                <a:cs typeface="Palatino Linotype"/>
                <a:sym typeface="Palatino Linotype"/>
              </a:rPr>
              <a:t> - Σύνδεσμος Επιχειρηματιών Γυναικών Ελλάδος</a:t>
            </a:r>
            <a:endParaRPr sz="1800">
              <a:solidFill>
                <a:schemeClr val="dk2"/>
              </a:solidFill>
              <a:latin typeface="Palatino Linotype"/>
              <a:ea typeface="Palatino Linotype"/>
              <a:cs typeface="Palatino Linotype"/>
              <a:sym typeface="Palatino Linotype"/>
            </a:endParaRPr>
          </a:p>
          <a:p>
            <a:pPr indent="0" lvl="0" marL="0" rtl="0" algn="l">
              <a:spcBef>
                <a:spcPts val="0"/>
              </a:spcBef>
              <a:spcAft>
                <a:spcPts val="0"/>
              </a:spcAft>
              <a:buNone/>
            </a:pPr>
            <a:r>
              <a:rPr lang="el-GR" sz="1800">
                <a:solidFill>
                  <a:schemeClr val="dk2"/>
                </a:solidFill>
                <a:latin typeface="Palatino Linotype"/>
                <a:ea typeface="Palatino Linotype"/>
                <a:cs typeface="Palatino Linotype"/>
                <a:sym typeface="Palatino Linotype"/>
              </a:rPr>
              <a:t>• </a:t>
            </a:r>
            <a:r>
              <a:rPr b="1" lang="el-GR" sz="1800">
                <a:solidFill>
                  <a:schemeClr val="dk2"/>
                </a:solidFill>
                <a:latin typeface="Palatino Linotype"/>
                <a:ea typeface="Palatino Linotype"/>
                <a:cs typeface="Palatino Linotype"/>
                <a:sym typeface="Palatino Linotype"/>
              </a:rPr>
              <a:t>CRETANSCENT</a:t>
            </a:r>
            <a:r>
              <a:rPr lang="el-GR" sz="1800">
                <a:solidFill>
                  <a:schemeClr val="dk2"/>
                </a:solidFill>
                <a:latin typeface="Palatino Linotype"/>
                <a:ea typeface="Palatino Linotype"/>
                <a:cs typeface="Palatino Linotype"/>
                <a:sym typeface="Palatino Linotype"/>
              </a:rPr>
              <a:t> - </a:t>
            </a:r>
            <a:r>
              <a:rPr lang="el-GR" sz="1800">
                <a:solidFill>
                  <a:schemeClr val="dk2"/>
                </a:solidFill>
                <a:highlight>
                  <a:srgbClr val="FFFFFF"/>
                </a:highlight>
                <a:latin typeface="Palatino Linotype"/>
                <a:ea typeface="Palatino Linotype"/>
                <a:cs typeface="Palatino Linotype"/>
                <a:sym typeface="Palatino Linotype"/>
              </a:rPr>
              <a:t>Ένωση Φορέων Κ.ΑΛ.Ο. Κρήτης</a:t>
            </a:r>
            <a:endParaRPr sz="1800">
              <a:solidFill>
                <a:schemeClr val="dk2"/>
              </a:solidFill>
              <a:highlight>
                <a:srgbClr val="FFFFFF"/>
              </a:highlight>
              <a:latin typeface="Palatino Linotype"/>
              <a:ea typeface="Palatino Linotype"/>
              <a:cs typeface="Palatino Linotype"/>
              <a:sym typeface="Palatino Linotype"/>
            </a:endParaRPr>
          </a:p>
          <a:p>
            <a:pPr indent="0" lvl="0" marL="0" rtl="0" algn="l">
              <a:spcBef>
                <a:spcPts val="0"/>
              </a:spcBef>
              <a:spcAft>
                <a:spcPts val="0"/>
              </a:spcAft>
              <a:buNone/>
            </a:pPr>
            <a:r>
              <a:rPr lang="el-GR" sz="1800">
                <a:solidFill>
                  <a:schemeClr val="dk2"/>
                </a:solidFill>
                <a:latin typeface="Palatino Linotype"/>
                <a:ea typeface="Palatino Linotype"/>
                <a:cs typeface="Palatino Linotype"/>
                <a:sym typeface="Palatino Linotype"/>
              </a:rPr>
              <a:t>• </a:t>
            </a:r>
            <a:r>
              <a:rPr b="1" lang="el-GR" sz="1800">
                <a:solidFill>
                  <a:schemeClr val="dk2"/>
                </a:solidFill>
                <a:latin typeface="Palatino Linotype"/>
                <a:ea typeface="Palatino Linotype"/>
                <a:cs typeface="Palatino Linotype"/>
                <a:sym typeface="Palatino Linotype"/>
              </a:rPr>
              <a:t>ΕΛΕΚΟΝ - </a:t>
            </a:r>
            <a:r>
              <a:rPr lang="el-GR" sz="1800">
                <a:solidFill>
                  <a:schemeClr val="dk2"/>
                </a:solidFill>
                <a:latin typeface="Palatino Linotype"/>
                <a:ea typeface="Palatino Linotype"/>
                <a:cs typeface="Palatino Linotype"/>
                <a:sym typeface="Palatino Linotype"/>
              </a:rPr>
              <a:t>Ελληνική Εταιρεία Κατ’ Οίκον Νοσηλείας και φροντίδας</a:t>
            </a:r>
            <a:endParaRPr/>
          </a:p>
        </p:txBody>
      </p:sp>
      <p:sp>
        <p:nvSpPr>
          <p:cNvPr id="299" name="Google Shape;299;p30"/>
          <p:cNvSpPr txBox="1"/>
          <p:nvPr>
            <p:ph type="title"/>
          </p:nvPr>
        </p:nvSpPr>
        <p:spPr>
          <a:xfrm>
            <a:off x="1026250" y="683075"/>
            <a:ext cx="4693800" cy="8925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1"/>
              </a:buClr>
              <a:buSzPts val="1100"/>
              <a:buFont typeface="Arial"/>
              <a:buNone/>
            </a:pPr>
            <a:r>
              <a:rPr b="0" lang="el-GR" sz="4500"/>
              <a:t>Συνεργασίες</a:t>
            </a:r>
            <a:endParaRPr sz="4500"/>
          </a:p>
        </p:txBody>
      </p:sp>
      <p:sp>
        <p:nvSpPr>
          <p:cNvPr id="300" name="Google Shape;300;p30"/>
          <p:cNvSpPr txBox="1"/>
          <p:nvPr/>
        </p:nvSpPr>
        <p:spPr>
          <a:xfrm>
            <a:off x="470375" y="1734688"/>
            <a:ext cx="9544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l-GR" sz="2000">
                <a:solidFill>
                  <a:schemeClr val="dk2"/>
                </a:solidFill>
                <a:latin typeface="Palatino Linotype"/>
                <a:ea typeface="Palatino Linotype"/>
                <a:cs typeface="Palatino Linotype"/>
                <a:sym typeface="Palatino Linotype"/>
              </a:rPr>
              <a:t>Η “Φροντίδα στο Σπίτι” έχει επισυνάψει συμβάσεις συνεργασίας με:</a:t>
            </a:r>
            <a:endParaRPr b="1" sz="1200">
              <a:solidFill>
                <a:schemeClr val="dk2"/>
              </a:solidFill>
              <a:latin typeface="Palatino Linotype"/>
              <a:ea typeface="Palatino Linotype"/>
              <a:cs typeface="Palatino Linotype"/>
              <a:sym typeface="Palatino Linotype"/>
            </a:endParaRPr>
          </a:p>
        </p:txBody>
      </p:sp>
      <p:pic>
        <p:nvPicPr>
          <p:cNvPr id="301" name="Google Shape;301;p30"/>
          <p:cNvPicPr preferRelativeResize="0"/>
          <p:nvPr/>
        </p:nvPicPr>
        <p:blipFill>
          <a:blip r:embed="rId3">
            <a:alphaModFix/>
          </a:blip>
          <a:stretch>
            <a:fillRect/>
          </a:stretch>
        </p:blipFill>
        <p:spPr>
          <a:xfrm>
            <a:off x="4838076" y="5332163"/>
            <a:ext cx="1650949" cy="808100"/>
          </a:xfrm>
          <a:prstGeom prst="rect">
            <a:avLst/>
          </a:prstGeom>
          <a:noFill/>
          <a:ln>
            <a:noFill/>
          </a:ln>
        </p:spPr>
      </p:pic>
      <p:pic>
        <p:nvPicPr>
          <p:cNvPr id="302" name="Google Shape;302;p30"/>
          <p:cNvPicPr preferRelativeResize="0"/>
          <p:nvPr/>
        </p:nvPicPr>
        <p:blipFill>
          <a:blip r:embed="rId4">
            <a:alphaModFix/>
          </a:blip>
          <a:stretch>
            <a:fillRect/>
          </a:stretch>
        </p:blipFill>
        <p:spPr>
          <a:xfrm>
            <a:off x="5577499" y="3747625"/>
            <a:ext cx="3261573" cy="808100"/>
          </a:xfrm>
          <a:prstGeom prst="rect">
            <a:avLst/>
          </a:prstGeom>
          <a:noFill/>
          <a:ln>
            <a:noFill/>
          </a:ln>
        </p:spPr>
      </p:pic>
      <p:pic>
        <p:nvPicPr>
          <p:cNvPr id="303" name="Google Shape;303;p30"/>
          <p:cNvPicPr preferRelativeResize="0"/>
          <p:nvPr/>
        </p:nvPicPr>
        <p:blipFill>
          <a:blip r:embed="rId5">
            <a:alphaModFix/>
          </a:blip>
          <a:stretch>
            <a:fillRect/>
          </a:stretch>
        </p:blipFill>
        <p:spPr>
          <a:xfrm>
            <a:off x="9466950" y="2426300"/>
            <a:ext cx="2315349" cy="971475"/>
          </a:xfrm>
          <a:prstGeom prst="rect">
            <a:avLst/>
          </a:prstGeom>
          <a:noFill/>
          <a:ln>
            <a:noFill/>
          </a:ln>
        </p:spPr>
      </p:pic>
      <p:pic>
        <p:nvPicPr>
          <p:cNvPr id="304" name="Google Shape;304;p30"/>
          <p:cNvPicPr preferRelativeResize="0"/>
          <p:nvPr/>
        </p:nvPicPr>
        <p:blipFill>
          <a:blip r:embed="rId6">
            <a:alphaModFix/>
          </a:blip>
          <a:stretch>
            <a:fillRect/>
          </a:stretch>
        </p:blipFill>
        <p:spPr>
          <a:xfrm>
            <a:off x="6853723" y="2442100"/>
            <a:ext cx="2454127" cy="939875"/>
          </a:xfrm>
          <a:prstGeom prst="rect">
            <a:avLst/>
          </a:prstGeom>
          <a:noFill/>
          <a:ln>
            <a:noFill/>
          </a:ln>
        </p:spPr>
      </p:pic>
      <p:pic>
        <p:nvPicPr>
          <p:cNvPr id="305" name="Google Shape;305;p30"/>
          <p:cNvPicPr preferRelativeResize="0"/>
          <p:nvPr/>
        </p:nvPicPr>
        <p:blipFill>
          <a:blip r:embed="rId7">
            <a:alphaModFix/>
          </a:blip>
          <a:stretch>
            <a:fillRect/>
          </a:stretch>
        </p:blipFill>
        <p:spPr>
          <a:xfrm>
            <a:off x="6710425" y="5200388"/>
            <a:ext cx="2250551" cy="939875"/>
          </a:xfrm>
          <a:prstGeom prst="rect">
            <a:avLst/>
          </a:prstGeom>
          <a:noFill/>
          <a:ln>
            <a:noFill/>
          </a:ln>
        </p:spPr>
      </p:pic>
      <p:pic>
        <p:nvPicPr>
          <p:cNvPr id="306" name="Google Shape;306;p30"/>
          <p:cNvPicPr preferRelativeResize="0"/>
          <p:nvPr/>
        </p:nvPicPr>
        <p:blipFill rotWithShape="1">
          <a:blip r:embed="rId8">
            <a:alphaModFix/>
          </a:blip>
          <a:srcRect b="0" l="0" r="1195" t="0"/>
          <a:stretch/>
        </p:blipFill>
        <p:spPr>
          <a:xfrm>
            <a:off x="9017186" y="3687500"/>
            <a:ext cx="2985440" cy="1066450"/>
          </a:xfrm>
          <a:prstGeom prst="rect">
            <a:avLst/>
          </a:prstGeom>
          <a:noFill/>
          <a:ln>
            <a:noFill/>
          </a:ln>
        </p:spPr>
      </p:pic>
      <p:pic>
        <p:nvPicPr>
          <p:cNvPr id="307" name="Google Shape;307;p30"/>
          <p:cNvPicPr preferRelativeResize="0"/>
          <p:nvPr/>
        </p:nvPicPr>
        <p:blipFill>
          <a:blip r:embed="rId9">
            <a:alphaModFix/>
          </a:blip>
          <a:stretch>
            <a:fillRect/>
          </a:stretch>
        </p:blipFill>
        <p:spPr>
          <a:xfrm>
            <a:off x="5589088" y="2239725"/>
            <a:ext cx="1013825" cy="1226161"/>
          </a:xfrm>
          <a:prstGeom prst="rect">
            <a:avLst/>
          </a:prstGeom>
          <a:noFill/>
          <a:ln>
            <a:noFill/>
          </a:ln>
        </p:spPr>
      </p:pic>
      <p:pic>
        <p:nvPicPr>
          <p:cNvPr id="308" name="Google Shape;308;p30"/>
          <p:cNvPicPr preferRelativeResize="0"/>
          <p:nvPr/>
        </p:nvPicPr>
        <p:blipFill rotWithShape="1">
          <a:blip r:embed="rId10">
            <a:alphaModFix/>
          </a:blip>
          <a:srcRect b="10346" l="491" r="4900" t="0"/>
          <a:stretch/>
        </p:blipFill>
        <p:spPr>
          <a:xfrm>
            <a:off x="9081625" y="5424038"/>
            <a:ext cx="2947850" cy="4926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id="313" name="Google Shape;313;p31"/>
          <p:cNvPicPr preferRelativeResize="0"/>
          <p:nvPr/>
        </p:nvPicPr>
        <p:blipFill>
          <a:blip r:embed="rId3">
            <a:alphaModFix/>
          </a:blip>
          <a:stretch>
            <a:fillRect/>
          </a:stretch>
        </p:blipFill>
        <p:spPr>
          <a:xfrm>
            <a:off x="0" y="0"/>
            <a:ext cx="4118599" cy="3088949"/>
          </a:xfrm>
          <a:prstGeom prst="rect">
            <a:avLst/>
          </a:prstGeom>
          <a:noFill/>
          <a:ln cap="flat" cmpd="sng" w="38100">
            <a:solidFill>
              <a:schemeClr val="lt1"/>
            </a:solidFill>
            <a:prstDash val="solid"/>
            <a:round/>
            <a:headEnd len="sm" w="sm" type="none"/>
            <a:tailEnd len="sm" w="sm" type="none"/>
          </a:ln>
        </p:spPr>
      </p:pic>
      <p:pic>
        <p:nvPicPr>
          <p:cNvPr id="314" name="Google Shape;314;p31"/>
          <p:cNvPicPr preferRelativeResize="0"/>
          <p:nvPr/>
        </p:nvPicPr>
        <p:blipFill>
          <a:blip r:embed="rId4">
            <a:alphaModFix/>
          </a:blip>
          <a:stretch>
            <a:fillRect/>
          </a:stretch>
        </p:blipFill>
        <p:spPr>
          <a:xfrm>
            <a:off x="4118600" y="0"/>
            <a:ext cx="4118606" cy="3088949"/>
          </a:xfrm>
          <a:prstGeom prst="rect">
            <a:avLst/>
          </a:prstGeom>
          <a:noFill/>
          <a:ln cap="flat" cmpd="sng" w="38100">
            <a:solidFill>
              <a:schemeClr val="lt1"/>
            </a:solidFill>
            <a:prstDash val="solid"/>
            <a:round/>
            <a:headEnd len="sm" w="sm" type="none"/>
            <a:tailEnd len="sm" w="sm" type="none"/>
          </a:ln>
        </p:spPr>
      </p:pic>
      <p:pic>
        <p:nvPicPr>
          <p:cNvPr id="315" name="Google Shape;315;p31"/>
          <p:cNvPicPr preferRelativeResize="0"/>
          <p:nvPr/>
        </p:nvPicPr>
        <p:blipFill>
          <a:blip r:embed="rId5">
            <a:alphaModFix/>
          </a:blip>
          <a:stretch>
            <a:fillRect/>
          </a:stretch>
        </p:blipFill>
        <p:spPr>
          <a:xfrm>
            <a:off x="0" y="3088950"/>
            <a:ext cx="4118599" cy="3088944"/>
          </a:xfrm>
          <a:prstGeom prst="rect">
            <a:avLst/>
          </a:prstGeom>
          <a:noFill/>
          <a:ln cap="flat" cmpd="sng" w="38100">
            <a:solidFill>
              <a:schemeClr val="lt1"/>
            </a:solidFill>
            <a:prstDash val="solid"/>
            <a:round/>
            <a:headEnd len="sm" w="sm" type="none"/>
            <a:tailEnd len="sm" w="sm" type="none"/>
          </a:ln>
        </p:spPr>
      </p:pic>
      <p:pic>
        <p:nvPicPr>
          <p:cNvPr id="316" name="Google Shape;316;p31"/>
          <p:cNvPicPr preferRelativeResize="0"/>
          <p:nvPr/>
        </p:nvPicPr>
        <p:blipFill>
          <a:blip r:embed="rId6">
            <a:alphaModFix/>
          </a:blip>
          <a:stretch>
            <a:fillRect/>
          </a:stretch>
        </p:blipFill>
        <p:spPr>
          <a:xfrm>
            <a:off x="4118600" y="3088950"/>
            <a:ext cx="4118600" cy="3088950"/>
          </a:xfrm>
          <a:prstGeom prst="rect">
            <a:avLst/>
          </a:prstGeom>
          <a:noFill/>
          <a:ln cap="flat" cmpd="sng" w="38100">
            <a:solidFill>
              <a:schemeClr val="lt1"/>
            </a:solidFill>
            <a:prstDash val="solid"/>
            <a:round/>
            <a:headEnd len="sm" w="sm" type="none"/>
            <a:tailEnd len="sm" w="sm" type="none"/>
          </a:ln>
        </p:spPr>
      </p:pic>
      <p:pic>
        <p:nvPicPr>
          <p:cNvPr id="317" name="Google Shape;317;p31"/>
          <p:cNvPicPr preferRelativeResize="0"/>
          <p:nvPr/>
        </p:nvPicPr>
        <p:blipFill rotWithShape="1">
          <a:blip r:embed="rId7">
            <a:alphaModFix/>
          </a:blip>
          <a:srcRect b="0" l="0" r="2210" t="0"/>
          <a:stretch/>
        </p:blipFill>
        <p:spPr>
          <a:xfrm>
            <a:off x="8237200" y="3088950"/>
            <a:ext cx="4027762" cy="3088949"/>
          </a:xfrm>
          <a:prstGeom prst="rect">
            <a:avLst/>
          </a:prstGeom>
          <a:noFill/>
          <a:ln cap="flat" cmpd="sng" w="38100">
            <a:solidFill>
              <a:schemeClr val="lt1"/>
            </a:solidFill>
            <a:prstDash val="solid"/>
            <a:round/>
            <a:headEnd len="sm" w="sm" type="none"/>
            <a:tailEnd len="sm" w="sm" type="none"/>
          </a:ln>
        </p:spPr>
      </p:pic>
      <p:sp>
        <p:nvSpPr>
          <p:cNvPr id="318" name="Google Shape;318;p31"/>
          <p:cNvSpPr txBox="1"/>
          <p:nvPr/>
        </p:nvSpPr>
        <p:spPr>
          <a:xfrm>
            <a:off x="0" y="6177900"/>
            <a:ext cx="123558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l-GR" sz="2300">
                <a:solidFill>
                  <a:schemeClr val="dk2"/>
                </a:solidFill>
                <a:latin typeface="Palatino Linotype"/>
                <a:ea typeface="Palatino Linotype"/>
                <a:cs typeface="Palatino Linotype"/>
                <a:sym typeface="Palatino Linotype"/>
              </a:rPr>
              <a:t>“Φροντίδα στο Σπίτι” KOIN.Σ.ΕΠ. -</a:t>
            </a:r>
            <a:r>
              <a:rPr b="1" lang="el-GR" sz="2500">
                <a:solidFill>
                  <a:schemeClr val="dk2"/>
                </a:solidFill>
                <a:latin typeface="Palatino Linotype"/>
                <a:ea typeface="Palatino Linotype"/>
                <a:cs typeface="Palatino Linotype"/>
                <a:sym typeface="Palatino Linotype"/>
              </a:rPr>
              <a:t> </a:t>
            </a:r>
            <a:r>
              <a:rPr b="1" lang="el-GR" sz="1600">
                <a:solidFill>
                  <a:schemeClr val="dk2"/>
                </a:solidFill>
                <a:latin typeface="Palatino Linotype"/>
                <a:ea typeface="Palatino Linotype"/>
                <a:cs typeface="Palatino Linotype"/>
                <a:sym typeface="Palatino Linotype"/>
              </a:rPr>
              <a:t>Home Health Care Service</a:t>
            </a:r>
            <a:r>
              <a:rPr b="1" lang="el-GR" sz="1800">
                <a:solidFill>
                  <a:schemeClr val="dk2"/>
                </a:solidFill>
                <a:latin typeface="Palatino Linotype"/>
                <a:ea typeface="Palatino Linotype"/>
                <a:cs typeface="Palatino Linotype"/>
                <a:sym typeface="Palatino Linotype"/>
              </a:rPr>
              <a:t>s</a:t>
            </a:r>
            <a:endParaRPr b="1" sz="200">
              <a:solidFill>
                <a:schemeClr val="dk1"/>
              </a:solidFill>
              <a:latin typeface="Palatino Linotype"/>
              <a:ea typeface="Palatino Linotype"/>
              <a:cs typeface="Palatino Linotype"/>
              <a:sym typeface="Palatino Linotype"/>
            </a:endParaRPr>
          </a:p>
        </p:txBody>
      </p:sp>
      <p:pic>
        <p:nvPicPr>
          <p:cNvPr id="319" name="Google Shape;319;p31"/>
          <p:cNvPicPr preferRelativeResize="0"/>
          <p:nvPr/>
        </p:nvPicPr>
        <p:blipFill>
          <a:blip r:embed="rId8">
            <a:alphaModFix/>
          </a:blip>
          <a:stretch>
            <a:fillRect/>
          </a:stretch>
        </p:blipFill>
        <p:spPr>
          <a:xfrm>
            <a:off x="8237200" y="34075"/>
            <a:ext cx="4027750" cy="3020800"/>
          </a:xfrm>
          <a:prstGeom prst="rect">
            <a:avLst/>
          </a:prstGeom>
          <a:noFill/>
          <a:ln cap="flat" cmpd="sng" w="38100">
            <a:solidFill>
              <a:schemeClr val="lt1"/>
            </a:solidFill>
            <a:prstDash val="solid"/>
            <a:round/>
            <a:headEnd len="sm" w="sm" type="none"/>
            <a:tailEnd len="sm" w="sm" type="none"/>
          </a:ln>
        </p:spPr>
      </p:pic>
      <p:pic>
        <p:nvPicPr>
          <p:cNvPr id="320" name="Google Shape;320;p31"/>
          <p:cNvPicPr preferRelativeResize="0"/>
          <p:nvPr/>
        </p:nvPicPr>
        <p:blipFill rotWithShape="1">
          <a:blip r:embed="rId9">
            <a:alphaModFix/>
          </a:blip>
          <a:srcRect b="18622" l="0" r="0" t="6375"/>
          <a:stretch/>
        </p:blipFill>
        <p:spPr>
          <a:xfrm>
            <a:off x="4118600" y="3088950"/>
            <a:ext cx="4118599" cy="3088949"/>
          </a:xfrm>
          <a:prstGeom prst="rect">
            <a:avLst/>
          </a:prstGeom>
          <a:noFill/>
          <a:ln cap="flat" cmpd="sng" w="38100">
            <a:solidFill>
              <a:schemeClr val="lt1"/>
            </a:solidFill>
            <a:prstDash val="solid"/>
            <a:round/>
            <a:headEnd len="sm" w="sm" type="none"/>
            <a:tailEnd len="sm" w="sm" type="none"/>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4"/>
          <p:cNvSpPr/>
          <p:nvPr/>
        </p:nvSpPr>
        <p:spPr>
          <a:xfrm>
            <a:off x="429000" y="5358800"/>
            <a:ext cx="2557500" cy="1499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dk2"/>
              </a:highlight>
            </a:endParaRPr>
          </a:p>
        </p:txBody>
      </p:sp>
      <p:sp>
        <p:nvSpPr>
          <p:cNvPr id="119" name="Google Shape;119;p14"/>
          <p:cNvSpPr/>
          <p:nvPr/>
        </p:nvSpPr>
        <p:spPr>
          <a:xfrm>
            <a:off x="9125325" y="5358800"/>
            <a:ext cx="2557500" cy="1499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dk2"/>
              </a:highlight>
            </a:endParaRPr>
          </a:p>
        </p:txBody>
      </p:sp>
      <p:sp>
        <p:nvSpPr>
          <p:cNvPr id="120" name="Google Shape;120;p14"/>
          <p:cNvSpPr txBox="1"/>
          <p:nvPr>
            <p:ph idx="4294967295" type="title"/>
          </p:nvPr>
        </p:nvSpPr>
        <p:spPr>
          <a:xfrm>
            <a:off x="914325" y="545075"/>
            <a:ext cx="49200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Tahoma"/>
              <a:buNone/>
            </a:pPr>
            <a:r>
              <a:rPr lang="el-GR" sz="4500"/>
              <a:t>Ποιοι Είμασ</a:t>
            </a:r>
            <a:r>
              <a:rPr lang="el-GR" sz="4500"/>
              <a:t>τε...</a:t>
            </a:r>
            <a:endParaRPr sz="4500"/>
          </a:p>
        </p:txBody>
      </p:sp>
      <p:sp>
        <p:nvSpPr>
          <p:cNvPr id="121" name="Google Shape;121;p14"/>
          <p:cNvSpPr txBox="1"/>
          <p:nvPr/>
        </p:nvSpPr>
        <p:spPr>
          <a:xfrm>
            <a:off x="714750" y="1832175"/>
            <a:ext cx="4700700" cy="2612100"/>
          </a:xfrm>
          <a:prstGeom prst="rect">
            <a:avLst/>
          </a:prstGeom>
          <a:noFill/>
          <a:ln>
            <a:noFill/>
          </a:ln>
        </p:spPr>
        <p:txBody>
          <a:bodyPr anchorCtr="0" anchor="t" bIns="91425" lIns="91425" spcFirstLastPara="1" rIns="91425" wrap="square" tIns="91425">
            <a:spAutoFit/>
          </a:bodyPr>
          <a:lstStyle/>
          <a:p>
            <a:pPr indent="0" lvl="0" marL="0" rtl="0" algn="just">
              <a:lnSpc>
                <a:spcPct val="80000"/>
              </a:lnSpc>
              <a:spcBef>
                <a:spcPts val="0"/>
              </a:spcBef>
              <a:spcAft>
                <a:spcPts val="0"/>
              </a:spcAft>
              <a:buNone/>
            </a:pPr>
            <a:r>
              <a:rPr lang="el-GR" sz="1971">
                <a:solidFill>
                  <a:schemeClr val="dk2"/>
                </a:solidFill>
                <a:latin typeface="Palatino Linotype"/>
                <a:ea typeface="Palatino Linotype"/>
                <a:cs typeface="Palatino Linotype"/>
                <a:sym typeface="Palatino Linotype"/>
              </a:rPr>
              <a:t>Η “Φροντίδα στο Σπίτι”(Home Health Care Services) είναι μια KOIN.Σ.ΕΠ., που συστάθηκε τον </a:t>
            </a:r>
            <a:r>
              <a:rPr b="1" lang="el-GR" sz="1971">
                <a:solidFill>
                  <a:schemeClr val="dk2"/>
                </a:solidFill>
                <a:latin typeface="Palatino Linotype"/>
                <a:ea typeface="Palatino Linotype"/>
                <a:cs typeface="Palatino Linotype"/>
                <a:sym typeface="Palatino Linotype"/>
              </a:rPr>
              <a:t>Απρίλιο 2017 στην Κρήτη,</a:t>
            </a:r>
            <a:r>
              <a:rPr lang="el-GR" sz="1971">
                <a:solidFill>
                  <a:schemeClr val="dk2"/>
                </a:solidFill>
                <a:latin typeface="Palatino Linotype"/>
                <a:ea typeface="Palatino Linotype"/>
                <a:cs typeface="Palatino Linotype"/>
                <a:sym typeface="Palatino Linotype"/>
              </a:rPr>
              <a:t> </a:t>
            </a:r>
            <a:r>
              <a:rPr lang="el-GR" sz="1971">
                <a:solidFill>
                  <a:schemeClr val="dk2"/>
                </a:solidFill>
                <a:latin typeface="Palatino Linotype"/>
                <a:ea typeface="Palatino Linotype"/>
                <a:cs typeface="Palatino Linotype"/>
                <a:sym typeface="Palatino Linotype"/>
              </a:rPr>
              <a:t>με σκοπό την παροχή υπηρεσιών κοινωνικού προνοιακού χαρακτήρα σε συγκεκριμένες ομάδες του πληθυσμού, όπως οι ηλικιωμένοι, τα βρέφη, τα παιδιά, τα άτομα με αναπηρία και τα άτομα με χρόνιες παθήσεις. </a:t>
            </a:r>
            <a:endParaRPr sz="1300"/>
          </a:p>
        </p:txBody>
      </p:sp>
      <p:pic>
        <p:nvPicPr>
          <p:cNvPr id="122" name="Google Shape;122;p14"/>
          <p:cNvPicPr preferRelativeResize="0"/>
          <p:nvPr/>
        </p:nvPicPr>
        <p:blipFill>
          <a:blip r:embed="rId3">
            <a:alphaModFix/>
          </a:blip>
          <a:stretch>
            <a:fillRect/>
          </a:stretch>
        </p:blipFill>
        <p:spPr>
          <a:xfrm>
            <a:off x="8587155" y="839125"/>
            <a:ext cx="3324851" cy="795303"/>
          </a:xfrm>
          <a:prstGeom prst="rect">
            <a:avLst/>
          </a:prstGeom>
          <a:noFill/>
          <a:ln>
            <a:noFill/>
          </a:ln>
        </p:spPr>
      </p:pic>
      <p:pic>
        <p:nvPicPr>
          <p:cNvPr id="123" name="Google Shape;123;p14"/>
          <p:cNvPicPr preferRelativeResize="0"/>
          <p:nvPr/>
        </p:nvPicPr>
        <p:blipFill rotWithShape="1">
          <a:blip r:embed="rId4">
            <a:alphaModFix/>
          </a:blip>
          <a:srcRect b="0" l="0" r="0" t="36479"/>
          <a:stretch/>
        </p:blipFill>
        <p:spPr>
          <a:xfrm>
            <a:off x="1516975" y="4588376"/>
            <a:ext cx="3324851" cy="1499101"/>
          </a:xfrm>
          <a:prstGeom prst="rect">
            <a:avLst/>
          </a:prstGeom>
          <a:noFill/>
          <a:ln>
            <a:noFill/>
          </a:ln>
        </p:spPr>
      </p:pic>
      <p:pic>
        <p:nvPicPr>
          <p:cNvPr id="124" name="Google Shape;124;p14"/>
          <p:cNvPicPr preferRelativeResize="0"/>
          <p:nvPr/>
        </p:nvPicPr>
        <p:blipFill rotWithShape="1">
          <a:blip r:embed="rId5">
            <a:alphaModFix/>
          </a:blip>
          <a:srcRect b="0" l="0" r="5338" t="0"/>
          <a:stretch/>
        </p:blipFill>
        <p:spPr>
          <a:xfrm>
            <a:off x="5689975" y="1915875"/>
            <a:ext cx="5917126" cy="4171600"/>
          </a:xfrm>
          <a:prstGeom prst="rect">
            <a:avLst/>
          </a:prstGeom>
          <a:noFill/>
          <a:ln>
            <a:noFill/>
          </a:ln>
          <a:effectLst>
            <a:outerShdw blurRad="357188" rotWithShape="0" algn="bl" dir="15360000" dist="19050">
              <a:srgbClr val="000000">
                <a:alpha val="33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2"/>
          <p:cNvSpPr txBox="1"/>
          <p:nvPr>
            <p:ph type="ctrTitle"/>
          </p:nvPr>
        </p:nvSpPr>
        <p:spPr>
          <a:xfrm>
            <a:off x="631950" y="849375"/>
            <a:ext cx="6132900" cy="762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Tahoma"/>
              <a:buNone/>
            </a:pPr>
            <a:r>
              <a:rPr lang="el-GR" sz="3450">
                <a:highlight>
                  <a:srgbClr val="FFFFFF"/>
                </a:highlight>
                <a:latin typeface="Arial"/>
                <a:ea typeface="Arial"/>
                <a:cs typeface="Arial"/>
                <a:sym typeface="Arial"/>
              </a:rPr>
              <a:t>Πού μπορείτε να μας βρείτε?</a:t>
            </a:r>
            <a:endParaRPr sz="3550"/>
          </a:p>
        </p:txBody>
      </p:sp>
      <p:sp>
        <p:nvSpPr>
          <p:cNvPr id="326" name="Google Shape;326;p32"/>
          <p:cNvSpPr txBox="1"/>
          <p:nvPr>
            <p:ph idx="1" type="subTitle"/>
          </p:nvPr>
        </p:nvSpPr>
        <p:spPr>
          <a:xfrm>
            <a:off x="859500" y="1952219"/>
            <a:ext cx="10473000" cy="2644500"/>
          </a:xfrm>
          <a:prstGeom prst="rect">
            <a:avLst/>
          </a:prstGeom>
          <a:noFill/>
          <a:ln>
            <a:noFill/>
          </a:ln>
        </p:spPr>
        <p:txBody>
          <a:bodyPr anchorCtr="0" anchor="t" bIns="45700" lIns="91425" spcFirstLastPara="1" rIns="91425" wrap="square" tIns="45700">
            <a:normAutofit fontScale="25000"/>
          </a:bodyPr>
          <a:lstStyle/>
          <a:p>
            <a:pPr indent="0" lvl="0" marL="0" rtl="0" algn="ctr">
              <a:spcBef>
                <a:spcPts val="0"/>
              </a:spcBef>
              <a:spcAft>
                <a:spcPts val="0"/>
              </a:spcAft>
              <a:buSzPct val="34305"/>
              <a:buNone/>
            </a:pPr>
            <a:r>
              <a:rPr b="1" lang="el-GR" sz="7200">
                <a:solidFill>
                  <a:schemeClr val="dk2"/>
                </a:solidFill>
              </a:rPr>
              <a:t>Διεύθυνση </a:t>
            </a:r>
            <a:r>
              <a:rPr b="1" lang="el-GR" sz="7200">
                <a:solidFill>
                  <a:schemeClr val="dk2"/>
                </a:solidFill>
              </a:rPr>
              <a:t>: </a:t>
            </a:r>
            <a:r>
              <a:rPr lang="el-GR" sz="7200">
                <a:solidFill>
                  <a:schemeClr val="dk2"/>
                </a:solidFill>
              </a:rPr>
              <a:t>ΗΡΟΔΟΤΟΥ 130, ΝΕΑ ΑΛΙΚΑΡΝΑΣΣΟΣ, ΗΡΑΚΛΕΙΟ ΚΡΗΤΗΣ, Τ.Κ.71601</a:t>
            </a:r>
            <a:endParaRPr sz="7200">
              <a:solidFill>
                <a:schemeClr val="dk2"/>
              </a:solidFill>
            </a:endParaRPr>
          </a:p>
          <a:p>
            <a:pPr indent="0" lvl="0" marL="0" rtl="0" algn="ctr">
              <a:spcBef>
                <a:spcPts val="520"/>
              </a:spcBef>
              <a:spcAft>
                <a:spcPts val="0"/>
              </a:spcAft>
              <a:buSzPct val="34305"/>
              <a:buNone/>
            </a:pPr>
            <a:r>
              <a:t/>
            </a:r>
            <a:endParaRPr b="1" sz="7200">
              <a:solidFill>
                <a:schemeClr val="dk2"/>
              </a:solidFill>
            </a:endParaRPr>
          </a:p>
          <a:p>
            <a:pPr indent="0" lvl="0" marL="0" rtl="0" algn="ctr">
              <a:spcBef>
                <a:spcPts val="520"/>
              </a:spcBef>
              <a:spcAft>
                <a:spcPts val="0"/>
              </a:spcAft>
              <a:buSzPct val="34305"/>
              <a:buNone/>
            </a:pPr>
            <a:r>
              <a:rPr b="1" lang="el-GR" sz="7200">
                <a:solidFill>
                  <a:schemeClr val="dk2"/>
                </a:solidFill>
              </a:rPr>
              <a:t>Τηλέφωνο</a:t>
            </a:r>
            <a:r>
              <a:rPr b="1" lang="el-GR" sz="7200">
                <a:solidFill>
                  <a:schemeClr val="dk2"/>
                </a:solidFill>
              </a:rPr>
              <a:t>: </a:t>
            </a:r>
            <a:r>
              <a:rPr lang="el-GR" sz="7200">
                <a:solidFill>
                  <a:schemeClr val="dk2"/>
                </a:solidFill>
              </a:rPr>
              <a:t>+302810301083, +306932740837</a:t>
            </a:r>
            <a:endParaRPr sz="7200">
              <a:solidFill>
                <a:schemeClr val="dk2"/>
              </a:solidFill>
            </a:endParaRPr>
          </a:p>
          <a:p>
            <a:pPr indent="0" lvl="0" marL="0" rtl="0" algn="ctr">
              <a:spcBef>
                <a:spcPts val="520"/>
              </a:spcBef>
              <a:spcAft>
                <a:spcPts val="0"/>
              </a:spcAft>
              <a:buSzPct val="34305"/>
              <a:buNone/>
            </a:pPr>
            <a:r>
              <a:t/>
            </a:r>
            <a:endParaRPr b="1" sz="7200">
              <a:solidFill>
                <a:schemeClr val="dk2"/>
              </a:solidFill>
            </a:endParaRPr>
          </a:p>
          <a:p>
            <a:pPr indent="0" lvl="0" marL="0" rtl="0" algn="ctr">
              <a:spcBef>
                <a:spcPts val="520"/>
              </a:spcBef>
              <a:spcAft>
                <a:spcPts val="0"/>
              </a:spcAft>
              <a:buSzPct val="34305"/>
              <a:buNone/>
            </a:pPr>
            <a:r>
              <a:rPr b="1" lang="el-GR" sz="7200">
                <a:solidFill>
                  <a:schemeClr val="dk2"/>
                </a:solidFill>
              </a:rPr>
              <a:t>E-mail: </a:t>
            </a:r>
            <a:r>
              <a:rPr lang="el-GR" sz="7200" u="sng">
                <a:solidFill>
                  <a:srgbClr val="E06666"/>
                </a:solidFill>
                <a:hlinkClick r:id="rId3">
                  <a:extLst>
                    <a:ext uri="{A12FA001-AC4F-418D-AE19-62706E023703}">
                      <ahyp:hlinkClr val="tx"/>
                    </a:ext>
                  </a:extLst>
                </a:hlinkClick>
              </a:rPr>
              <a:t>frontidastospiti.kriti@gmail.com</a:t>
            </a:r>
            <a:endParaRPr sz="7200">
              <a:solidFill>
                <a:srgbClr val="E06666"/>
              </a:solidFill>
            </a:endParaRPr>
          </a:p>
          <a:p>
            <a:pPr indent="0" lvl="0" marL="0" rtl="0" algn="ctr">
              <a:spcBef>
                <a:spcPts val="520"/>
              </a:spcBef>
              <a:spcAft>
                <a:spcPts val="0"/>
              </a:spcAft>
              <a:buSzPct val="34305"/>
              <a:buNone/>
            </a:pPr>
            <a:r>
              <a:t/>
            </a:r>
            <a:endParaRPr b="1" sz="7200">
              <a:solidFill>
                <a:schemeClr val="dk2"/>
              </a:solidFill>
            </a:endParaRPr>
          </a:p>
          <a:p>
            <a:pPr indent="0" lvl="0" marL="0" rtl="0" algn="ctr">
              <a:spcBef>
                <a:spcPts val="520"/>
              </a:spcBef>
              <a:spcAft>
                <a:spcPts val="0"/>
              </a:spcAft>
              <a:buSzPct val="34305"/>
              <a:buNone/>
            </a:pPr>
            <a:r>
              <a:rPr b="1" lang="el-GR" sz="7200">
                <a:solidFill>
                  <a:schemeClr val="dk2"/>
                </a:solidFill>
              </a:rPr>
              <a:t>Website</a:t>
            </a:r>
            <a:r>
              <a:rPr b="1" lang="el-GR" sz="7200">
                <a:solidFill>
                  <a:schemeClr val="dk2"/>
                </a:solidFill>
              </a:rPr>
              <a:t>: </a:t>
            </a:r>
            <a:r>
              <a:rPr lang="el-GR" sz="7200" u="sng">
                <a:solidFill>
                  <a:srgbClr val="E06666"/>
                </a:solidFill>
                <a:hlinkClick r:id="rId4">
                  <a:extLst>
                    <a:ext uri="{A12FA001-AC4F-418D-AE19-62706E023703}">
                      <ahyp:hlinkClr val="tx"/>
                    </a:ext>
                  </a:extLst>
                </a:hlinkClick>
              </a:rPr>
              <a:t>www.frontidastospiti.com</a:t>
            </a:r>
            <a:r>
              <a:rPr lang="el-GR" sz="7200">
                <a:solidFill>
                  <a:srgbClr val="E06666"/>
                </a:solidFill>
              </a:rPr>
              <a:t> </a:t>
            </a:r>
            <a:endParaRPr sz="7200">
              <a:solidFill>
                <a:srgbClr val="E06666"/>
              </a:solidFill>
            </a:endParaRPr>
          </a:p>
          <a:p>
            <a:pPr indent="0" lvl="0" marL="0" rtl="0" algn="just">
              <a:spcBef>
                <a:spcPts val="520"/>
              </a:spcBef>
              <a:spcAft>
                <a:spcPts val="0"/>
              </a:spcAft>
              <a:buSzPct val="95000"/>
              <a:buNone/>
            </a:pPr>
            <a:r>
              <a:t/>
            </a:r>
            <a:endParaRPr/>
          </a:p>
        </p:txBody>
      </p:sp>
      <p:pic>
        <p:nvPicPr>
          <p:cNvPr id="327" name="Google Shape;327;p32"/>
          <p:cNvPicPr preferRelativeResize="0"/>
          <p:nvPr/>
        </p:nvPicPr>
        <p:blipFill>
          <a:blip r:embed="rId5">
            <a:alphaModFix/>
          </a:blip>
          <a:stretch>
            <a:fillRect/>
          </a:stretch>
        </p:blipFill>
        <p:spPr>
          <a:xfrm>
            <a:off x="8651125" y="925000"/>
            <a:ext cx="3378351" cy="808100"/>
          </a:xfrm>
          <a:prstGeom prst="rect">
            <a:avLst/>
          </a:prstGeom>
          <a:noFill/>
          <a:ln>
            <a:noFill/>
          </a:ln>
        </p:spPr>
      </p:pic>
      <p:pic>
        <p:nvPicPr>
          <p:cNvPr id="328" name="Google Shape;328;p32"/>
          <p:cNvPicPr preferRelativeResize="0"/>
          <p:nvPr/>
        </p:nvPicPr>
        <p:blipFill rotWithShape="1">
          <a:blip r:embed="rId6">
            <a:alphaModFix/>
          </a:blip>
          <a:srcRect b="0" l="0" r="0" t="36479"/>
          <a:stretch/>
        </p:blipFill>
        <p:spPr>
          <a:xfrm>
            <a:off x="859500" y="4754476"/>
            <a:ext cx="2440026" cy="1100150"/>
          </a:xfrm>
          <a:prstGeom prst="rect">
            <a:avLst/>
          </a:prstGeom>
          <a:noFill/>
          <a:ln>
            <a:noFill/>
          </a:ln>
        </p:spPr>
      </p:pic>
      <p:pic>
        <p:nvPicPr>
          <p:cNvPr id="329" name="Google Shape;329;p32">
            <a:hlinkClick r:id="rId7"/>
          </p:cNvPr>
          <p:cNvPicPr preferRelativeResize="0"/>
          <p:nvPr/>
        </p:nvPicPr>
        <p:blipFill>
          <a:blip r:embed="rId8">
            <a:alphaModFix/>
          </a:blip>
          <a:stretch>
            <a:fillRect/>
          </a:stretch>
        </p:blipFill>
        <p:spPr>
          <a:xfrm>
            <a:off x="4126425" y="4754475"/>
            <a:ext cx="929542" cy="1100150"/>
          </a:xfrm>
          <a:prstGeom prst="rect">
            <a:avLst/>
          </a:prstGeom>
          <a:noFill/>
          <a:ln>
            <a:noFill/>
          </a:ln>
        </p:spPr>
      </p:pic>
      <p:pic>
        <p:nvPicPr>
          <p:cNvPr id="330" name="Google Shape;330;p32">
            <a:hlinkClick r:id="rId9"/>
          </p:cNvPr>
          <p:cNvPicPr preferRelativeResize="0"/>
          <p:nvPr/>
        </p:nvPicPr>
        <p:blipFill>
          <a:blip r:embed="rId10">
            <a:alphaModFix/>
          </a:blip>
          <a:stretch>
            <a:fillRect/>
          </a:stretch>
        </p:blipFill>
        <p:spPr>
          <a:xfrm>
            <a:off x="7136000" y="4743825"/>
            <a:ext cx="929550" cy="1121445"/>
          </a:xfrm>
          <a:prstGeom prst="rect">
            <a:avLst/>
          </a:prstGeom>
          <a:noFill/>
          <a:ln>
            <a:noFill/>
          </a:ln>
        </p:spPr>
      </p:pic>
      <p:pic>
        <p:nvPicPr>
          <p:cNvPr id="331" name="Google Shape;331;p32">
            <a:hlinkClick r:id="rId11"/>
          </p:cNvPr>
          <p:cNvPicPr preferRelativeResize="0"/>
          <p:nvPr/>
        </p:nvPicPr>
        <p:blipFill>
          <a:blip r:embed="rId12">
            <a:alphaModFix/>
          </a:blip>
          <a:stretch>
            <a:fillRect/>
          </a:stretch>
        </p:blipFill>
        <p:spPr>
          <a:xfrm>
            <a:off x="6132800" y="4728229"/>
            <a:ext cx="929550" cy="1152634"/>
          </a:xfrm>
          <a:prstGeom prst="rect">
            <a:avLst/>
          </a:prstGeom>
          <a:noFill/>
          <a:ln>
            <a:noFill/>
          </a:ln>
        </p:spPr>
      </p:pic>
      <p:pic>
        <p:nvPicPr>
          <p:cNvPr id="332" name="Google Shape;332;p32">
            <a:hlinkClick r:id="rId13"/>
          </p:cNvPr>
          <p:cNvPicPr preferRelativeResize="0"/>
          <p:nvPr/>
        </p:nvPicPr>
        <p:blipFill>
          <a:blip r:embed="rId14">
            <a:alphaModFix/>
          </a:blip>
          <a:stretch>
            <a:fillRect/>
          </a:stretch>
        </p:blipFill>
        <p:spPr>
          <a:xfrm>
            <a:off x="5129615" y="4728225"/>
            <a:ext cx="929535" cy="1049475"/>
          </a:xfrm>
          <a:prstGeom prst="rect">
            <a:avLst/>
          </a:prstGeom>
          <a:noFill/>
          <a:ln>
            <a:noFill/>
          </a:ln>
        </p:spPr>
      </p:pic>
      <p:pic>
        <p:nvPicPr>
          <p:cNvPr id="333" name="Google Shape;333;p32">
            <a:hlinkClick r:id="rId15"/>
          </p:cNvPr>
          <p:cNvPicPr preferRelativeResize="0"/>
          <p:nvPr/>
        </p:nvPicPr>
        <p:blipFill rotWithShape="1">
          <a:blip r:embed="rId16">
            <a:alphaModFix/>
          </a:blip>
          <a:srcRect b="21240" l="7453" r="8329" t="7049"/>
          <a:stretch/>
        </p:blipFill>
        <p:spPr>
          <a:xfrm>
            <a:off x="8207075" y="4728225"/>
            <a:ext cx="2236297" cy="9618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id="339" name="Google Shape;339;p33"/>
          <p:cNvPicPr preferRelativeResize="0"/>
          <p:nvPr/>
        </p:nvPicPr>
        <p:blipFill rotWithShape="1">
          <a:blip r:embed="rId3">
            <a:alphaModFix/>
          </a:blip>
          <a:srcRect b="16149" l="0" r="0" t="0"/>
          <a:stretch/>
        </p:blipFill>
        <p:spPr>
          <a:xfrm>
            <a:off x="-105550" y="-39638"/>
            <a:ext cx="12403105" cy="6937275"/>
          </a:xfrm>
          <a:prstGeom prst="rect">
            <a:avLst/>
          </a:prstGeom>
          <a:noFill/>
          <a:ln>
            <a:noFill/>
          </a:ln>
        </p:spPr>
      </p:pic>
      <p:sp>
        <p:nvSpPr>
          <p:cNvPr id="340" name="Google Shape;340;p33"/>
          <p:cNvSpPr txBox="1"/>
          <p:nvPr>
            <p:ph idx="1" type="subTitle"/>
          </p:nvPr>
        </p:nvSpPr>
        <p:spPr>
          <a:xfrm>
            <a:off x="7450550" y="2620000"/>
            <a:ext cx="4095000" cy="1752600"/>
          </a:xfrm>
          <a:prstGeom prst="rect">
            <a:avLst/>
          </a:prstGeom>
          <a:noFill/>
          <a:ln>
            <a:noFill/>
          </a:ln>
        </p:spPr>
        <p:txBody>
          <a:bodyPr anchorCtr="0" anchor="t" bIns="45700" lIns="0" spcFirstLastPara="1" rIns="18275" wrap="square" tIns="45700">
            <a:normAutofit/>
          </a:bodyPr>
          <a:lstStyle/>
          <a:p>
            <a:pPr indent="0" lvl="0" marL="0" rtl="0" algn="r">
              <a:spcBef>
                <a:spcPts val="0"/>
              </a:spcBef>
              <a:spcAft>
                <a:spcPts val="0"/>
              </a:spcAft>
              <a:buSzPts val="2470"/>
              <a:buNone/>
            </a:pPr>
            <a:r>
              <a:t/>
            </a:r>
            <a:endParaRPr b="1" sz="2900">
              <a:solidFill>
                <a:schemeClr val="dk2"/>
              </a:solidFill>
            </a:endParaRPr>
          </a:p>
          <a:p>
            <a:pPr indent="0" lvl="0" marL="0" rtl="0" algn="r">
              <a:spcBef>
                <a:spcPts val="0"/>
              </a:spcBef>
              <a:spcAft>
                <a:spcPts val="0"/>
              </a:spcAft>
              <a:buSzPts val="2470"/>
              <a:buNone/>
            </a:pPr>
            <a:r>
              <a:rPr b="1" lang="el-GR" sz="3200">
                <a:solidFill>
                  <a:schemeClr val="dk2"/>
                </a:solidFill>
              </a:rPr>
              <a:t>Σας ευχαριστούμε!</a:t>
            </a:r>
            <a:endParaRPr b="1" sz="3200">
              <a:solidFill>
                <a:schemeClr val="dk2"/>
              </a:solidFill>
            </a:endParaRPr>
          </a:p>
          <a:p>
            <a:pPr indent="0" lvl="0" marL="0" rtl="0" algn="r">
              <a:spcBef>
                <a:spcPts val="520"/>
              </a:spcBef>
              <a:spcAft>
                <a:spcPts val="0"/>
              </a:spcAft>
              <a:buSzPts val="2470"/>
              <a:buNone/>
            </a:pPr>
            <a:r>
              <a:t/>
            </a:r>
            <a:endParaRPr b="1" sz="3200">
              <a:solidFill>
                <a:schemeClr val="dk2"/>
              </a:solidFill>
            </a:endParaRPr>
          </a:p>
        </p:txBody>
      </p:sp>
      <p:pic>
        <p:nvPicPr>
          <p:cNvPr id="341" name="Google Shape;341;p33"/>
          <p:cNvPicPr preferRelativeResize="0"/>
          <p:nvPr/>
        </p:nvPicPr>
        <p:blipFill>
          <a:blip r:embed="rId4">
            <a:alphaModFix/>
          </a:blip>
          <a:stretch>
            <a:fillRect/>
          </a:stretch>
        </p:blipFill>
        <p:spPr>
          <a:xfrm>
            <a:off x="6759825" y="901400"/>
            <a:ext cx="4966725" cy="1970125"/>
          </a:xfrm>
          <a:prstGeom prst="rect">
            <a:avLst/>
          </a:prstGeom>
          <a:noFill/>
          <a:ln>
            <a:noFill/>
          </a:ln>
        </p:spPr>
      </p:pic>
      <p:sp>
        <p:nvSpPr>
          <p:cNvPr id="342" name="Google Shape;342;p33"/>
          <p:cNvSpPr txBox="1"/>
          <p:nvPr/>
        </p:nvSpPr>
        <p:spPr>
          <a:xfrm>
            <a:off x="1254900" y="5295625"/>
            <a:ext cx="10937100" cy="1308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l-GR" sz="4000">
                <a:solidFill>
                  <a:schemeClr val="dk2"/>
                </a:solidFill>
                <a:latin typeface="Tahoma"/>
                <a:ea typeface="Tahoma"/>
                <a:cs typeface="Tahoma"/>
                <a:sym typeface="Tahoma"/>
              </a:rPr>
              <a:t>“Φροντίδα στο Σπίτι” KOIN.Σ.ΕΠ.</a:t>
            </a:r>
            <a:endParaRPr b="1" sz="4000">
              <a:solidFill>
                <a:schemeClr val="dk2"/>
              </a:solidFill>
              <a:latin typeface="Tahoma"/>
              <a:ea typeface="Tahoma"/>
              <a:cs typeface="Tahoma"/>
              <a:sym typeface="Tahoma"/>
            </a:endParaRPr>
          </a:p>
          <a:p>
            <a:pPr indent="0" lvl="0" marL="0" rtl="0" algn="r">
              <a:spcBef>
                <a:spcPts val="0"/>
              </a:spcBef>
              <a:spcAft>
                <a:spcPts val="0"/>
              </a:spcAft>
              <a:buNone/>
            </a:pPr>
            <a:r>
              <a:rPr b="1" lang="el-GR" sz="3100">
                <a:solidFill>
                  <a:schemeClr val="dk2"/>
                </a:solidFill>
                <a:latin typeface="Tahoma"/>
                <a:ea typeface="Tahoma"/>
                <a:cs typeface="Tahoma"/>
                <a:sym typeface="Tahoma"/>
              </a:rPr>
              <a:t>Home Health Care Service</a:t>
            </a:r>
            <a:r>
              <a:rPr b="1" lang="el-GR" sz="3300">
                <a:solidFill>
                  <a:schemeClr val="dk2"/>
                </a:solidFill>
                <a:latin typeface="Tahoma"/>
                <a:ea typeface="Tahoma"/>
                <a:cs typeface="Tahoma"/>
                <a:sym typeface="Tahoma"/>
              </a:rPr>
              <a:t>s</a:t>
            </a:r>
            <a:endParaRPr sz="8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5"/>
          <p:cNvSpPr txBox="1"/>
          <p:nvPr>
            <p:ph type="title"/>
          </p:nvPr>
        </p:nvSpPr>
        <p:spPr>
          <a:xfrm rot="942">
            <a:off x="417475" y="391350"/>
            <a:ext cx="4380300" cy="7056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Tahoma"/>
              <a:buNone/>
            </a:pPr>
            <a:r>
              <a:rPr b="0" lang="el-GR" sz="4500"/>
              <a:t>Ποιοι Είμαστ</a:t>
            </a:r>
            <a:r>
              <a:rPr b="0" lang="el-GR" sz="4500"/>
              <a:t>ε</a:t>
            </a:r>
            <a:endParaRPr b="0" sz="4500"/>
          </a:p>
        </p:txBody>
      </p:sp>
      <p:sp>
        <p:nvSpPr>
          <p:cNvPr id="131" name="Google Shape;131;p15"/>
          <p:cNvSpPr txBox="1"/>
          <p:nvPr>
            <p:ph idx="1" type="body"/>
          </p:nvPr>
        </p:nvSpPr>
        <p:spPr>
          <a:xfrm>
            <a:off x="417475" y="1257350"/>
            <a:ext cx="3711900" cy="1593900"/>
          </a:xfrm>
          <a:prstGeom prst="rect">
            <a:avLst/>
          </a:prstGeom>
        </p:spPr>
        <p:txBody>
          <a:bodyPr anchorCtr="0" anchor="t" bIns="45700" lIns="64000" spcFirstLastPara="1" rIns="45700" wrap="square" tIns="45700">
            <a:noAutofit/>
          </a:bodyPr>
          <a:lstStyle/>
          <a:p>
            <a:pPr indent="0" lvl="0" marL="0" rtl="0" algn="l">
              <a:spcBef>
                <a:spcPts val="250"/>
              </a:spcBef>
              <a:spcAft>
                <a:spcPts val="0"/>
              </a:spcAft>
              <a:buNone/>
            </a:pPr>
            <a:r>
              <a:rPr lang="el-GR" sz="1900">
                <a:solidFill>
                  <a:schemeClr val="dk2"/>
                </a:solidFill>
              </a:rPr>
              <a:t>Η “Φροντίδα στο Σπίτι” ε</a:t>
            </a:r>
            <a:r>
              <a:rPr lang="el-GR" sz="1900">
                <a:solidFill>
                  <a:schemeClr val="dk2"/>
                </a:solidFill>
              </a:rPr>
              <a:t>ίναι η μοναδική ιδιωτική επιχείρηση στο </a:t>
            </a:r>
            <a:r>
              <a:rPr b="1" lang="el-GR" sz="1900">
                <a:solidFill>
                  <a:schemeClr val="dk2"/>
                </a:solidFill>
              </a:rPr>
              <a:t>Νομό Ηρακλείου</a:t>
            </a:r>
            <a:r>
              <a:rPr lang="el-GR" sz="1900">
                <a:solidFill>
                  <a:schemeClr val="dk2"/>
                </a:solidFill>
              </a:rPr>
              <a:t> που συνδέει τρεις διαφορετικές υπηρεσίες:</a:t>
            </a:r>
            <a:endParaRPr sz="1900">
              <a:solidFill>
                <a:schemeClr val="dk2"/>
              </a:solidFill>
            </a:endParaRPr>
          </a:p>
        </p:txBody>
      </p:sp>
      <p:pic>
        <p:nvPicPr>
          <p:cNvPr id="132" name="Google Shape;132;p15"/>
          <p:cNvPicPr preferRelativeResize="0"/>
          <p:nvPr/>
        </p:nvPicPr>
        <p:blipFill rotWithShape="1">
          <a:blip r:embed="rId3">
            <a:alphaModFix/>
          </a:blip>
          <a:srcRect b="1792" l="0" r="0" t="20939"/>
          <a:stretch/>
        </p:blipFill>
        <p:spPr>
          <a:xfrm rot="419818">
            <a:off x="4805223" y="1226546"/>
            <a:ext cx="5868631" cy="3800731"/>
          </a:xfrm>
          <a:prstGeom prst="rect">
            <a:avLst/>
          </a:prstGeom>
          <a:noFill/>
          <a:ln>
            <a:noFill/>
          </a:ln>
          <a:effectLst>
            <a:outerShdw blurRad="342900" rotWithShape="0" algn="bl" dir="8820000" dist="114300">
              <a:srgbClr val="000000">
                <a:alpha val="52999"/>
              </a:srgbClr>
            </a:outerShdw>
          </a:effectLst>
        </p:spPr>
      </p:pic>
      <p:pic>
        <p:nvPicPr>
          <p:cNvPr id="133" name="Google Shape;133;p15"/>
          <p:cNvPicPr preferRelativeResize="0"/>
          <p:nvPr/>
        </p:nvPicPr>
        <p:blipFill>
          <a:blip r:embed="rId4">
            <a:alphaModFix/>
          </a:blip>
          <a:stretch>
            <a:fillRect/>
          </a:stretch>
        </p:blipFill>
        <p:spPr>
          <a:xfrm rot="389693">
            <a:off x="8288525" y="419750"/>
            <a:ext cx="3542324" cy="847325"/>
          </a:xfrm>
          <a:prstGeom prst="rect">
            <a:avLst/>
          </a:prstGeom>
          <a:noFill/>
          <a:ln>
            <a:noFill/>
          </a:ln>
          <a:effectLst>
            <a:outerShdw blurRad="142875" rotWithShape="0" algn="bl" dir="12540000" dist="47625">
              <a:srgbClr val="000000">
                <a:alpha val="50000"/>
              </a:srgbClr>
            </a:outerShdw>
          </a:effectLst>
        </p:spPr>
      </p:pic>
      <p:sp>
        <p:nvSpPr>
          <p:cNvPr id="134" name="Google Shape;134;p15"/>
          <p:cNvSpPr txBox="1"/>
          <p:nvPr/>
        </p:nvSpPr>
        <p:spPr>
          <a:xfrm>
            <a:off x="300025" y="2851250"/>
            <a:ext cx="3472800" cy="2514000"/>
          </a:xfrm>
          <a:prstGeom prst="rect">
            <a:avLst/>
          </a:prstGeom>
          <a:noFill/>
          <a:ln>
            <a:noFill/>
          </a:ln>
        </p:spPr>
        <p:txBody>
          <a:bodyPr anchorCtr="0" anchor="t" bIns="91425" lIns="91425" spcFirstLastPara="1" rIns="91425" wrap="square" tIns="91425">
            <a:spAutoFit/>
          </a:bodyPr>
          <a:lstStyle/>
          <a:p>
            <a:pPr indent="-349250" lvl="0" marL="457200" rtl="0" algn="l">
              <a:spcBef>
                <a:spcPts val="250"/>
              </a:spcBef>
              <a:spcAft>
                <a:spcPts val="0"/>
              </a:spcAft>
              <a:buClr>
                <a:schemeClr val="dk2"/>
              </a:buClr>
              <a:buSzPts val="1900"/>
              <a:buFont typeface="Palatino Linotype"/>
              <a:buChar char="●"/>
            </a:pPr>
            <a:r>
              <a:rPr lang="el-GR" sz="1900">
                <a:solidFill>
                  <a:schemeClr val="dk2"/>
                </a:solidFill>
                <a:latin typeface="Palatino Linotype"/>
                <a:ea typeface="Palatino Linotype"/>
                <a:cs typeface="Palatino Linotype"/>
                <a:sym typeface="Palatino Linotype"/>
              </a:rPr>
              <a:t>υπηρεσίες νοσηλευτικής φροντίδας κατ’ οίκον</a:t>
            </a:r>
            <a:endParaRPr sz="1900">
              <a:solidFill>
                <a:schemeClr val="dk2"/>
              </a:solidFill>
              <a:latin typeface="Palatino Linotype"/>
              <a:ea typeface="Palatino Linotype"/>
              <a:cs typeface="Palatino Linotype"/>
              <a:sym typeface="Palatino Linotype"/>
            </a:endParaRPr>
          </a:p>
          <a:p>
            <a:pPr indent="0" lvl="0" marL="457200" rtl="0" algn="l">
              <a:spcBef>
                <a:spcPts val="250"/>
              </a:spcBef>
              <a:spcAft>
                <a:spcPts val="0"/>
              </a:spcAft>
              <a:buNone/>
            </a:pPr>
            <a:r>
              <a:t/>
            </a:r>
            <a:endParaRPr sz="500">
              <a:solidFill>
                <a:schemeClr val="dk2"/>
              </a:solidFill>
              <a:latin typeface="Palatino Linotype"/>
              <a:ea typeface="Palatino Linotype"/>
              <a:cs typeface="Palatino Linotype"/>
              <a:sym typeface="Palatino Linotype"/>
            </a:endParaRPr>
          </a:p>
          <a:p>
            <a:pPr indent="-349250" lvl="0" marL="457200" rtl="0" algn="l">
              <a:spcBef>
                <a:spcPts val="250"/>
              </a:spcBef>
              <a:spcAft>
                <a:spcPts val="0"/>
              </a:spcAft>
              <a:buClr>
                <a:schemeClr val="dk2"/>
              </a:buClr>
              <a:buSzPts val="1900"/>
              <a:buFont typeface="Palatino Linotype"/>
              <a:buChar char="●"/>
            </a:pPr>
            <a:r>
              <a:rPr lang="el-GR" sz="1900">
                <a:solidFill>
                  <a:schemeClr val="dk2"/>
                </a:solidFill>
                <a:latin typeface="Palatino Linotype"/>
                <a:ea typeface="Palatino Linotype"/>
                <a:cs typeface="Palatino Linotype"/>
                <a:sym typeface="Palatino Linotype"/>
              </a:rPr>
              <a:t>υπηρεσίες ψυχοκοινωνικής στήριξης κατ’ οίκον</a:t>
            </a:r>
            <a:endParaRPr sz="1900">
              <a:solidFill>
                <a:schemeClr val="dk2"/>
              </a:solidFill>
              <a:latin typeface="Palatino Linotype"/>
              <a:ea typeface="Palatino Linotype"/>
              <a:cs typeface="Palatino Linotype"/>
              <a:sym typeface="Palatino Linotype"/>
            </a:endParaRPr>
          </a:p>
          <a:p>
            <a:pPr indent="0" lvl="0" marL="457200" rtl="0" algn="l">
              <a:spcBef>
                <a:spcPts val="250"/>
              </a:spcBef>
              <a:spcAft>
                <a:spcPts val="0"/>
              </a:spcAft>
              <a:buNone/>
            </a:pPr>
            <a:r>
              <a:t/>
            </a:r>
            <a:endParaRPr sz="500">
              <a:solidFill>
                <a:schemeClr val="dk2"/>
              </a:solidFill>
              <a:latin typeface="Palatino Linotype"/>
              <a:ea typeface="Palatino Linotype"/>
              <a:cs typeface="Palatino Linotype"/>
              <a:sym typeface="Palatino Linotype"/>
            </a:endParaRPr>
          </a:p>
          <a:p>
            <a:pPr indent="-349250" lvl="0" marL="457200" rtl="0" algn="l">
              <a:spcBef>
                <a:spcPts val="250"/>
              </a:spcBef>
              <a:spcAft>
                <a:spcPts val="0"/>
              </a:spcAft>
              <a:buClr>
                <a:schemeClr val="dk2"/>
              </a:buClr>
              <a:buSzPts val="1900"/>
              <a:buFont typeface="Palatino Linotype"/>
              <a:buChar char="●"/>
            </a:pPr>
            <a:r>
              <a:rPr lang="el-GR" sz="1900">
                <a:solidFill>
                  <a:schemeClr val="dk2"/>
                </a:solidFill>
                <a:latin typeface="Palatino Linotype"/>
                <a:ea typeface="Palatino Linotype"/>
                <a:cs typeface="Palatino Linotype"/>
                <a:sym typeface="Palatino Linotype"/>
              </a:rPr>
              <a:t>υπηρεσίες οικογενειακής βοήθειας</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6"/>
          <p:cNvSpPr/>
          <p:nvPr/>
        </p:nvSpPr>
        <p:spPr>
          <a:xfrm>
            <a:off x="429000" y="5358800"/>
            <a:ext cx="2557500" cy="1499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dk2"/>
              </a:highlight>
            </a:endParaRPr>
          </a:p>
        </p:txBody>
      </p:sp>
      <p:sp>
        <p:nvSpPr>
          <p:cNvPr id="141" name="Google Shape;141;p16"/>
          <p:cNvSpPr/>
          <p:nvPr/>
        </p:nvSpPr>
        <p:spPr>
          <a:xfrm>
            <a:off x="9125325" y="5358800"/>
            <a:ext cx="2557500" cy="1499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dk2"/>
              </a:highlight>
            </a:endParaRPr>
          </a:p>
        </p:txBody>
      </p:sp>
      <p:sp>
        <p:nvSpPr>
          <p:cNvPr id="142" name="Google Shape;142;p16"/>
          <p:cNvSpPr txBox="1"/>
          <p:nvPr>
            <p:ph idx="4294967295" type="title"/>
          </p:nvPr>
        </p:nvSpPr>
        <p:spPr>
          <a:xfrm>
            <a:off x="429000" y="820050"/>
            <a:ext cx="5097000" cy="877800"/>
          </a:xfrm>
          <a:prstGeom prst="rect">
            <a:avLst/>
          </a:prstGeom>
          <a:noFill/>
          <a:ln>
            <a:noFill/>
          </a:ln>
        </p:spPr>
        <p:txBody>
          <a:bodyPr anchorCtr="0" anchor="b" bIns="0" lIns="0" spcFirstLastPara="1" rIns="0" wrap="square" tIns="45700">
            <a:noAutofit/>
          </a:bodyPr>
          <a:lstStyle/>
          <a:p>
            <a:pPr indent="0" lvl="0" marL="457200" rtl="0" algn="l">
              <a:spcBef>
                <a:spcPts val="0"/>
              </a:spcBef>
              <a:spcAft>
                <a:spcPts val="0"/>
              </a:spcAft>
              <a:buClr>
                <a:schemeClr val="dk1"/>
              </a:buClr>
              <a:buSzPts val="1100"/>
              <a:buFont typeface="Arial"/>
              <a:buNone/>
            </a:pPr>
            <a:r>
              <a:rPr lang="el-GR" sz="4800"/>
              <a:t>Οι ομαδα μας</a:t>
            </a:r>
            <a:endParaRPr sz="6000"/>
          </a:p>
        </p:txBody>
      </p:sp>
      <p:pic>
        <p:nvPicPr>
          <p:cNvPr id="143" name="Google Shape;143;p16"/>
          <p:cNvPicPr preferRelativeResize="0"/>
          <p:nvPr/>
        </p:nvPicPr>
        <p:blipFill>
          <a:blip r:embed="rId3">
            <a:alphaModFix/>
          </a:blip>
          <a:stretch>
            <a:fillRect/>
          </a:stretch>
        </p:blipFill>
        <p:spPr>
          <a:xfrm>
            <a:off x="5258175" y="886700"/>
            <a:ext cx="6543902" cy="5484974"/>
          </a:xfrm>
          <a:prstGeom prst="rect">
            <a:avLst/>
          </a:prstGeom>
          <a:noFill/>
          <a:ln>
            <a:noFill/>
          </a:ln>
        </p:spPr>
      </p:pic>
      <p:sp>
        <p:nvSpPr>
          <p:cNvPr id="144" name="Google Shape;144;p16"/>
          <p:cNvSpPr txBox="1"/>
          <p:nvPr/>
        </p:nvSpPr>
        <p:spPr>
          <a:xfrm>
            <a:off x="429000" y="4371975"/>
            <a:ext cx="4729500" cy="16470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Clr>
                <a:schemeClr val="dk2"/>
              </a:buClr>
              <a:buSzPts val="1900"/>
              <a:buFont typeface="Palatino Linotype"/>
              <a:buChar char="➔"/>
            </a:pPr>
            <a:r>
              <a:rPr lang="el-GR" sz="1900">
                <a:solidFill>
                  <a:schemeClr val="dk2"/>
                </a:solidFill>
                <a:latin typeface="Palatino Linotype"/>
                <a:ea typeface="Palatino Linotype"/>
                <a:cs typeface="Palatino Linotype"/>
                <a:sym typeface="Palatino Linotype"/>
              </a:rPr>
              <a:t>Στόχος τους είναι να παρέχουν σταθερά, </a:t>
            </a:r>
            <a:r>
              <a:rPr lang="el-GR" sz="1900" u="sng">
                <a:solidFill>
                  <a:schemeClr val="dk2"/>
                </a:solidFill>
                <a:latin typeface="Palatino Linotype"/>
                <a:ea typeface="Palatino Linotype"/>
                <a:cs typeface="Palatino Linotype"/>
                <a:sym typeface="Palatino Linotype"/>
              </a:rPr>
              <a:t>υπηρεσίες υψηλής ποιότητας</a:t>
            </a:r>
            <a:r>
              <a:rPr lang="el-GR" sz="1900">
                <a:solidFill>
                  <a:schemeClr val="dk2"/>
                </a:solidFill>
                <a:latin typeface="Palatino Linotype"/>
                <a:ea typeface="Palatino Linotype"/>
                <a:cs typeface="Palatino Linotype"/>
                <a:sym typeface="Palatino Linotype"/>
              </a:rPr>
              <a:t> σε όσους αναζητούν ανακούφιση και ξεκούραση από μια δύσκολη καθημερινότητα.</a:t>
            </a:r>
            <a:endParaRPr/>
          </a:p>
        </p:txBody>
      </p:sp>
      <p:sp>
        <p:nvSpPr>
          <p:cNvPr id="145" name="Google Shape;145;p16"/>
          <p:cNvSpPr txBox="1"/>
          <p:nvPr/>
        </p:nvSpPr>
        <p:spPr>
          <a:xfrm>
            <a:off x="429000" y="1997488"/>
            <a:ext cx="4529100" cy="22320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Clr>
                <a:schemeClr val="dk2"/>
              </a:buClr>
              <a:buSzPts val="1900"/>
              <a:buFont typeface="Palatino Linotype"/>
              <a:buChar char="➔"/>
            </a:pPr>
            <a:r>
              <a:rPr lang="el-GR" sz="1900">
                <a:solidFill>
                  <a:schemeClr val="dk2"/>
                </a:solidFill>
                <a:latin typeface="Palatino Linotype"/>
                <a:ea typeface="Palatino Linotype"/>
                <a:cs typeface="Palatino Linotype"/>
                <a:sym typeface="Palatino Linotype"/>
              </a:rPr>
              <a:t>Οι άνθρωποι της “Φροντίδας στο Σπίτι” είναι μια </a:t>
            </a:r>
            <a:r>
              <a:rPr lang="el-GR" sz="1900" u="sng">
                <a:solidFill>
                  <a:schemeClr val="dk2"/>
                </a:solidFill>
                <a:latin typeface="Palatino Linotype"/>
                <a:ea typeface="Palatino Linotype"/>
                <a:cs typeface="Palatino Linotype"/>
                <a:sym typeface="Palatino Linotype"/>
              </a:rPr>
              <a:t>ομάδα ενεργών πολιτών</a:t>
            </a:r>
            <a:r>
              <a:rPr lang="el-GR" sz="1900">
                <a:solidFill>
                  <a:schemeClr val="dk2"/>
                </a:solidFill>
                <a:latin typeface="Palatino Linotype"/>
                <a:ea typeface="Palatino Linotype"/>
                <a:cs typeface="Palatino Linotype"/>
                <a:sym typeface="Palatino Linotype"/>
              </a:rPr>
              <a:t>, με μεγάλη δικτύωση στις τοπικές κοινωνίες του Νομού Ηρακλείου και με αμέριστη διάθεση να προσφέρουν στο κοινωνικό σύνολο.</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7"/>
          <p:cNvSpPr/>
          <p:nvPr/>
        </p:nvSpPr>
        <p:spPr>
          <a:xfrm>
            <a:off x="429000" y="5358800"/>
            <a:ext cx="2557500" cy="1499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dk2"/>
              </a:highlight>
            </a:endParaRPr>
          </a:p>
        </p:txBody>
      </p:sp>
      <p:sp>
        <p:nvSpPr>
          <p:cNvPr id="152" name="Google Shape;152;p17"/>
          <p:cNvSpPr/>
          <p:nvPr/>
        </p:nvSpPr>
        <p:spPr>
          <a:xfrm>
            <a:off x="9125325" y="5358800"/>
            <a:ext cx="2557500" cy="1499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dk2"/>
              </a:highlight>
            </a:endParaRPr>
          </a:p>
        </p:txBody>
      </p:sp>
      <p:sp>
        <p:nvSpPr>
          <p:cNvPr id="153" name="Google Shape;153;p17"/>
          <p:cNvSpPr txBox="1"/>
          <p:nvPr>
            <p:ph type="title"/>
          </p:nvPr>
        </p:nvSpPr>
        <p:spPr>
          <a:xfrm>
            <a:off x="757625" y="797875"/>
            <a:ext cx="5097000" cy="877800"/>
          </a:xfrm>
          <a:prstGeom prst="rect">
            <a:avLst/>
          </a:prstGeom>
          <a:noFill/>
          <a:ln>
            <a:noFill/>
          </a:ln>
        </p:spPr>
        <p:txBody>
          <a:bodyPr anchorCtr="0" anchor="b" bIns="0" lIns="0" spcFirstLastPara="1" rIns="0" wrap="square" tIns="45700">
            <a:noAutofit/>
          </a:bodyPr>
          <a:lstStyle/>
          <a:p>
            <a:pPr indent="0" lvl="0" marL="457200" rtl="0" algn="l">
              <a:spcBef>
                <a:spcPts val="0"/>
              </a:spcBef>
              <a:spcAft>
                <a:spcPts val="0"/>
              </a:spcAft>
              <a:buClr>
                <a:schemeClr val="dk1"/>
              </a:buClr>
              <a:buSzPts val="1100"/>
              <a:buFont typeface="Arial"/>
              <a:buNone/>
            </a:pPr>
            <a:r>
              <a:rPr lang="el-GR" sz="4700"/>
              <a:t>Οι ομάδα μας</a:t>
            </a:r>
            <a:endParaRPr sz="5900"/>
          </a:p>
        </p:txBody>
      </p:sp>
      <p:sp>
        <p:nvSpPr>
          <p:cNvPr id="154" name="Google Shape;154;p17"/>
          <p:cNvSpPr txBox="1"/>
          <p:nvPr/>
        </p:nvSpPr>
        <p:spPr>
          <a:xfrm>
            <a:off x="6172550" y="1969300"/>
            <a:ext cx="5672100" cy="4171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b="1" sz="1900">
              <a:solidFill>
                <a:schemeClr val="dk2"/>
              </a:solidFill>
              <a:latin typeface="Palatino Linotype"/>
              <a:ea typeface="Palatino Linotype"/>
              <a:cs typeface="Palatino Linotype"/>
              <a:sym typeface="Palatino Linotype"/>
            </a:endParaRPr>
          </a:p>
          <a:p>
            <a:pPr indent="0" lvl="0" marL="457200" rtl="0" algn="l">
              <a:spcBef>
                <a:spcPts val="0"/>
              </a:spcBef>
              <a:spcAft>
                <a:spcPts val="0"/>
              </a:spcAft>
              <a:buNone/>
            </a:pPr>
            <a:r>
              <a:rPr lang="el-GR" sz="2000">
                <a:solidFill>
                  <a:schemeClr val="dk2"/>
                </a:solidFill>
                <a:latin typeface="Palatino Linotype"/>
                <a:ea typeface="Palatino Linotype"/>
                <a:cs typeface="Palatino Linotype"/>
                <a:sym typeface="Palatino Linotype"/>
              </a:rPr>
              <a:t>Τη “Φροντίδα στο Σπίτι” στελεχώνουν:</a:t>
            </a:r>
            <a:endParaRPr sz="2000">
              <a:solidFill>
                <a:schemeClr val="dk2"/>
              </a:solidFill>
              <a:latin typeface="Palatino Linotype"/>
              <a:ea typeface="Palatino Linotype"/>
              <a:cs typeface="Palatino Linotype"/>
              <a:sym typeface="Palatino Linotype"/>
            </a:endParaRPr>
          </a:p>
          <a:p>
            <a:pPr indent="0" lvl="0" marL="457200" rtl="0" algn="l">
              <a:spcBef>
                <a:spcPts val="0"/>
              </a:spcBef>
              <a:spcAft>
                <a:spcPts val="0"/>
              </a:spcAft>
              <a:buNone/>
            </a:pPr>
            <a:r>
              <a:t/>
            </a:r>
            <a:endParaRPr sz="2000">
              <a:solidFill>
                <a:schemeClr val="dk2"/>
              </a:solidFill>
              <a:latin typeface="Palatino Linotype"/>
              <a:ea typeface="Palatino Linotype"/>
              <a:cs typeface="Palatino Linotype"/>
              <a:sym typeface="Palatino Linotype"/>
            </a:endParaRPr>
          </a:p>
          <a:p>
            <a:pPr indent="0" lvl="0" marL="457200" rtl="0" algn="l">
              <a:spcBef>
                <a:spcPts val="0"/>
              </a:spcBef>
              <a:spcAft>
                <a:spcPts val="0"/>
              </a:spcAft>
              <a:buNone/>
            </a:pPr>
            <a:r>
              <a:rPr lang="el-GR" sz="2000">
                <a:solidFill>
                  <a:schemeClr val="dk2"/>
                </a:solidFill>
                <a:latin typeface="Palatino Linotype"/>
                <a:ea typeface="Palatino Linotype"/>
                <a:cs typeface="Palatino Linotype"/>
                <a:sym typeface="Palatino Linotype"/>
              </a:rPr>
              <a:t>• </a:t>
            </a:r>
            <a:r>
              <a:rPr b="1" lang="el-GR" sz="2000" u="sng">
                <a:solidFill>
                  <a:schemeClr val="dk2"/>
                </a:solidFill>
                <a:latin typeface="Palatino Linotype"/>
                <a:ea typeface="Palatino Linotype"/>
                <a:cs typeface="Palatino Linotype"/>
                <a:sym typeface="Palatino Linotype"/>
              </a:rPr>
              <a:t>11 επαγγελματίες</a:t>
            </a:r>
            <a:r>
              <a:rPr lang="el-GR" sz="2000">
                <a:solidFill>
                  <a:schemeClr val="dk2"/>
                </a:solidFill>
                <a:latin typeface="Palatino Linotype"/>
                <a:ea typeface="Palatino Linotype"/>
                <a:cs typeface="Palatino Linotype"/>
                <a:sym typeface="Palatino Linotype"/>
              </a:rPr>
              <a:t> από τον χώρο της υγείας, της οικιακής φροντίδας και της</a:t>
            </a:r>
            <a:endParaRPr sz="2000">
              <a:solidFill>
                <a:schemeClr val="dk2"/>
              </a:solidFill>
              <a:latin typeface="Palatino Linotype"/>
              <a:ea typeface="Palatino Linotype"/>
              <a:cs typeface="Palatino Linotype"/>
              <a:sym typeface="Palatino Linotype"/>
            </a:endParaRPr>
          </a:p>
          <a:p>
            <a:pPr indent="0" lvl="0" marL="457200" rtl="0" algn="l">
              <a:spcBef>
                <a:spcPts val="0"/>
              </a:spcBef>
              <a:spcAft>
                <a:spcPts val="0"/>
              </a:spcAft>
              <a:buNone/>
            </a:pPr>
            <a:r>
              <a:rPr lang="el-GR" sz="2000">
                <a:solidFill>
                  <a:schemeClr val="dk2"/>
                </a:solidFill>
                <a:latin typeface="Palatino Linotype"/>
                <a:ea typeface="Palatino Linotype"/>
                <a:cs typeface="Palatino Linotype"/>
                <a:sym typeface="Palatino Linotype"/>
              </a:rPr>
              <a:t>διοικητικής διαχείρισης</a:t>
            </a:r>
            <a:endParaRPr sz="2000">
              <a:solidFill>
                <a:schemeClr val="dk2"/>
              </a:solidFill>
              <a:latin typeface="Palatino Linotype"/>
              <a:ea typeface="Palatino Linotype"/>
              <a:cs typeface="Palatino Linotype"/>
              <a:sym typeface="Palatino Linotype"/>
            </a:endParaRPr>
          </a:p>
          <a:p>
            <a:pPr indent="0" lvl="0" marL="457200" rtl="0" algn="l">
              <a:spcBef>
                <a:spcPts val="0"/>
              </a:spcBef>
              <a:spcAft>
                <a:spcPts val="0"/>
              </a:spcAft>
              <a:buNone/>
            </a:pPr>
            <a:r>
              <a:t/>
            </a:r>
            <a:endParaRPr sz="2000">
              <a:solidFill>
                <a:schemeClr val="dk2"/>
              </a:solidFill>
              <a:latin typeface="Palatino Linotype"/>
              <a:ea typeface="Palatino Linotype"/>
              <a:cs typeface="Palatino Linotype"/>
              <a:sym typeface="Palatino Linotype"/>
            </a:endParaRPr>
          </a:p>
          <a:p>
            <a:pPr indent="0" lvl="0" marL="457200" rtl="0" algn="l">
              <a:spcBef>
                <a:spcPts val="0"/>
              </a:spcBef>
              <a:spcAft>
                <a:spcPts val="0"/>
              </a:spcAft>
              <a:buNone/>
            </a:pPr>
            <a:r>
              <a:rPr lang="el-GR" sz="2000">
                <a:solidFill>
                  <a:schemeClr val="dk2"/>
                </a:solidFill>
                <a:latin typeface="Palatino Linotype"/>
                <a:ea typeface="Palatino Linotype"/>
                <a:cs typeface="Palatino Linotype"/>
                <a:sym typeface="Palatino Linotype"/>
              </a:rPr>
              <a:t>• Τη δράση της στηρίζουν αρκετοί </a:t>
            </a:r>
            <a:r>
              <a:rPr b="1" lang="el-GR" sz="2000" u="sng">
                <a:solidFill>
                  <a:schemeClr val="dk2"/>
                </a:solidFill>
                <a:latin typeface="Palatino Linotype"/>
                <a:ea typeface="Palatino Linotype"/>
                <a:cs typeface="Palatino Linotype"/>
                <a:sym typeface="Palatino Linotype"/>
              </a:rPr>
              <a:t>εθελοντές</a:t>
            </a:r>
            <a:r>
              <a:rPr lang="el-GR" sz="2000">
                <a:solidFill>
                  <a:schemeClr val="dk2"/>
                </a:solidFill>
                <a:latin typeface="Palatino Linotype"/>
                <a:ea typeface="Palatino Linotype"/>
                <a:cs typeface="Palatino Linotype"/>
                <a:sym typeface="Palatino Linotype"/>
              </a:rPr>
              <a:t>, ενώ 1 ψυχολόγος και 1 άτομο με ειδίκευση στα social media marketing προσφέρουν καθημερινά τις εθελοντικές υπηρεσίες</a:t>
            </a:r>
            <a:endParaRPr sz="2000">
              <a:solidFill>
                <a:schemeClr val="dk2"/>
              </a:solidFill>
              <a:latin typeface="Palatino Linotype"/>
              <a:ea typeface="Palatino Linotype"/>
              <a:cs typeface="Palatino Linotype"/>
              <a:sym typeface="Palatino Linotype"/>
            </a:endParaRPr>
          </a:p>
          <a:p>
            <a:pPr indent="0" lvl="0" marL="457200" rtl="0" algn="l">
              <a:spcBef>
                <a:spcPts val="0"/>
              </a:spcBef>
              <a:spcAft>
                <a:spcPts val="0"/>
              </a:spcAft>
              <a:buNone/>
            </a:pPr>
            <a:r>
              <a:rPr lang="el-GR" sz="2000">
                <a:solidFill>
                  <a:schemeClr val="dk2"/>
                </a:solidFill>
                <a:latin typeface="Palatino Linotype"/>
                <a:ea typeface="Palatino Linotype"/>
                <a:cs typeface="Palatino Linotype"/>
                <a:sym typeface="Palatino Linotype"/>
              </a:rPr>
              <a:t>τους.</a:t>
            </a:r>
            <a:endParaRPr sz="1500"/>
          </a:p>
        </p:txBody>
      </p:sp>
      <p:pic>
        <p:nvPicPr>
          <p:cNvPr id="155" name="Google Shape;155;p17"/>
          <p:cNvPicPr preferRelativeResize="0"/>
          <p:nvPr/>
        </p:nvPicPr>
        <p:blipFill>
          <a:blip r:embed="rId3">
            <a:alphaModFix/>
          </a:blip>
          <a:stretch>
            <a:fillRect/>
          </a:stretch>
        </p:blipFill>
        <p:spPr>
          <a:xfrm>
            <a:off x="8704625" y="839120"/>
            <a:ext cx="3324851" cy="795305"/>
          </a:xfrm>
          <a:prstGeom prst="rect">
            <a:avLst/>
          </a:prstGeom>
          <a:noFill/>
          <a:ln>
            <a:noFill/>
          </a:ln>
        </p:spPr>
      </p:pic>
      <p:pic>
        <p:nvPicPr>
          <p:cNvPr id="156" name="Google Shape;156;p17"/>
          <p:cNvPicPr preferRelativeResize="0"/>
          <p:nvPr/>
        </p:nvPicPr>
        <p:blipFill rotWithShape="1">
          <a:blip r:embed="rId4">
            <a:alphaModFix/>
          </a:blip>
          <a:srcRect b="0" l="10954" r="5293" t="17245"/>
          <a:stretch/>
        </p:blipFill>
        <p:spPr>
          <a:xfrm>
            <a:off x="695025" y="2058375"/>
            <a:ext cx="5734699" cy="4249984"/>
          </a:xfrm>
          <a:prstGeom prst="rect">
            <a:avLst/>
          </a:prstGeom>
          <a:noFill/>
          <a:ln>
            <a:noFill/>
          </a:ln>
          <a:effectLst>
            <a:outerShdw blurRad="57150" rotWithShape="0" algn="bl" dir="13920000" dist="76200">
              <a:srgbClr val="000000">
                <a:alpha val="27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8"/>
          <p:cNvSpPr/>
          <p:nvPr/>
        </p:nvSpPr>
        <p:spPr>
          <a:xfrm>
            <a:off x="429000" y="5358800"/>
            <a:ext cx="2557500" cy="1499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dk2"/>
              </a:highlight>
            </a:endParaRPr>
          </a:p>
        </p:txBody>
      </p:sp>
      <p:sp>
        <p:nvSpPr>
          <p:cNvPr id="163" name="Google Shape;163;p18"/>
          <p:cNvSpPr/>
          <p:nvPr/>
        </p:nvSpPr>
        <p:spPr>
          <a:xfrm>
            <a:off x="9125325" y="5358800"/>
            <a:ext cx="2557500" cy="1499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dk2"/>
              </a:highlight>
            </a:endParaRPr>
          </a:p>
        </p:txBody>
      </p:sp>
      <p:sp>
        <p:nvSpPr>
          <p:cNvPr id="164" name="Google Shape;164;p18"/>
          <p:cNvSpPr txBox="1"/>
          <p:nvPr>
            <p:ph type="title"/>
          </p:nvPr>
        </p:nvSpPr>
        <p:spPr>
          <a:xfrm>
            <a:off x="609600" y="491425"/>
            <a:ext cx="49200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Tahoma"/>
              <a:buNone/>
            </a:pPr>
            <a:r>
              <a:rPr lang="el-GR" sz="5100"/>
              <a:t>Οι σκοποί μας</a:t>
            </a:r>
            <a:endParaRPr sz="7900"/>
          </a:p>
        </p:txBody>
      </p:sp>
      <p:pic>
        <p:nvPicPr>
          <p:cNvPr id="165" name="Google Shape;165;p18"/>
          <p:cNvPicPr preferRelativeResize="0"/>
          <p:nvPr/>
        </p:nvPicPr>
        <p:blipFill>
          <a:blip r:embed="rId3">
            <a:alphaModFix/>
          </a:blip>
          <a:stretch>
            <a:fillRect/>
          </a:stretch>
        </p:blipFill>
        <p:spPr>
          <a:xfrm>
            <a:off x="8651125" y="826325"/>
            <a:ext cx="3378351" cy="808100"/>
          </a:xfrm>
          <a:prstGeom prst="rect">
            <a:avLst/>
          </a:prstGeom>
          <a:noFill/>
          <a:ln>
            <a:noFill/>
          </a:ln>
        </p:spPr>
      </p:pic>
      <p:sp>
        <p:nvSpPr>
          <p:cNvPr id="166" name="Google Shape;166;p18"/>
          <p:cNvSpPr txBox="1"/>
          <p:nvPr/>
        </p:nvSpPr>
        <p:spPr>
          <a:xfrm>
            <a:off x="717800" y="1958225"/>
            <a:ext cx="6371100" cy="427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l-GR" sz="2400">
                <a:solidFill>
                  <a:schemeClr val="dk2"/>
                </a:solidFill>
                <a:latin typeface="Palatino Linotype"/>
                <a:ea typeface="Palatino Linotype"/>
                <a:cs typeface="Palatino Linotype"/>
                <a:sym typeface="Palatino Linotype"/>
              </a:rPr>
              <a:t>Οι σκοποί μας εξειδικεύονται:</a:t>
            </a:r>
            <a:endParaRPr b="1" sz="2400">
              <a:solidFill>
                <a:schemeClr val="dk2"/>
              </a:solidFill>
              <a:latin typeface="Palatino Linotype"/>
              <a:ea typeface="Palatino Linotype"/>
              <a:cs typeface="Palatino Linotype"/>
              <a:sym typeface="Palatino Linotype"/>
            </a:endParaRPr>
          </a:p>
          <a:p>
            <a:pPr indent="0" lvl="0" marL="0" rtl="0" algn="l">
              <a:spcBef>
                <a:spcPts val="0"/>
              </a:spcBef>
              <a:spcAft>
                <a:spcPts val="0"/>
              </a:spcAft>
              <a:buNone/>
            </a:pPr>
            <a:r>
              <a:t/>
            </a:r>
            <a:endParaRPr b="1" sz="2200">
              <a:solidFill>
                <a:schemeClr val="dk2"/>
              </a:solidFill>
              <a:latin typeface="Palatino Linotype"/>
              <a:ea typeface="Palatino Linotype"/>
              <a:cs typeface="Palatino Linotype"/>
              <a:sym typeface="Palatino Linotype"/>
            </a:endParaRPr>
          </a:p>
          <a:p>
            <a:pPr indent="-355600" lvl="0" marL="457200" rtl="0" algn="l">
              <a:spcBef>
                <a:spcPts val="0"/>
              </a:spcBef>
              <a:spcAft>
                <a:spcPts val="0"/>
              </a:spcAft>
              <a:buClr>
                <a:schemeClr val="dk2"/>
              </a:buClr>
              <a:buSzPts val="2000"/>
              <a:buFont typeface="Palatino Linotype"/>
              <a:buChar char="●"/>
            </a:pPr>
            <a:r>
              <a:rPr lang="el-GR" sz="2000">
                <a:solidFill>
                  <a:schemeClr val="dk2"/>
                </a:solidFill>
                <a:latin typeface="Palatino Linotype"/>
                <a:ea typeface="Palatino Linotype"/>
                <a:cs typeface="Palatino Linotype"/>
                <a:sym typeface="Palatino Linotype"/>
              </a:rPr>
              <a:t>στην παροχή </a:t>
            </a:r>
            <a:r>
              <a:rPr lang="el-GR" sz="2000" u="sng">
                <a:solidFill>
                  <a:schemeClr val="dk2"/>
                </a:solidFill>
                <a:latin typeface="Palatino Linotype"/>
                <a:ea typeface="Palatino Linotype"/>
                <a:cs typeface="Palatino Linotype"/>
                <a:sym typeface="Palatino Linotype"/>
              </a:rPr>
              <a:t>υπηρεσιών πρωτοβάθμιας φροντίδας και υγείας</a:t>
            </a:r>
            <a:r>
              <a:rPr lang="el-GR" sz="2000">
                <a:solidFill>
                  <a:schemeClr val="dk2"/>
                </a:solidFill>
                <a:latin typeface="Palatino Linotype"/>
                <a:ea typeface="Palatino Linotype"/>
                <a:cs typeface="Palatino Linotype"/>
                <a:sym typeface="Palatino Linotype"/>
              </a:rPr>
              <a:t>: νοσηλευτικές υπηρεσίες, υπηρεσίες κοινωνικού λειτουργού, υπηρεσίες ψυχολόγων, υπηρεσίες φυσικοθεραπευτή και οικιακών βοηθών</a:t>
            </a:r>
            <a:endParaRPr sz="2000">
              <a:solidFill>
                <a:schemeClr val="dk2"/>
              </a:solidFill>
              <a:latin typeface="Palatino Linotype"/>
              <a:ea typeface="Palatino Linotype"/>
              <a:cs typeface="Palatino Linotype"/>
              <a:sym typeface="Palatino Linotype"/>
            </a:endParaRPr>
          </a:p>
          <a:p>
            <a:pPr indent="0" lvl="0" marL="0" rtl="0" algn="l">
              <a:spcBef>
                <a:spcPts val="0"/>
              </a:spcBef>
              <a:spcAft>
                <a:spcPts val="0"/>
              </a:spcAft>
              <a:buNone/>
            </a:pPr>
            <a:r>
              <a:t/>
            </a:r>
            <a:endParaRPr sz="2000">
              <a:solidFill>
                <a:schemeClr val="dk2"/>
              </a:solidFill>
              <a:latin typeface="Palatino Linotype"/>
              <a:ea typeface="Palatino Linotype"/>
              <a:cs typeface="Palatino Linotype"/>
              <a:sym typeface="Palatino Linotype"/>
            </a:endParaRPr>
          </a:p>
          <a:p>
            <a:pPr indent="-355600" lvl="0" marL="457200" rtl="0" algn="l">
              <a:spcBef>
                <a:spcPts val="0"/>
              </a:spcBef>
              <a:spcAft>
                <a:spcPts val="0"/>
              </a:spcAft>
              <a:buClr>
                <a:schemeClr val="dk2"/>
              </a:buClr>
              <a:buSzPts val="2000"/>
              <a:buFont typeface="Palatino Linotype"/>
              <a:buChar char="●"/>
            </a:pPr>
            <a:r>
              <a:rPr lang="el-GR" sz="2000">
                <a:solidFill>
                  <a:schemeClr val="dk2"/>
                </a:solidFill>
                <a:latin typeface="Palatino Linotype"/>
                <a:ea typeface="Palatino Linotype"/>
                <a:cs typeface="Palatino Linotype"/>
                <a:sym typeface="Palatino Linotype"/>
              </a:rPr>
              <a:t>στην παροχή</a:t>
            </a:r>
            <a:r>
              <a:rPr lang="el-GR" sz="2000" u="sng">
                <a:solidFill>
                  <a:schemeClr val="dk2"/>
                </a:solidFill>
                <a:latin typeface="Palatino Linotype"/>
                <a:ea typeface="Palatino Linotype"/>
                <a:cs typeface="Palatino Linotype"/>
                <a:sym typeface="Palatino Linotype"/>
              </a:rPr>
              <a:t> συμβουλών διαχείρισης για την προαγωγή της κοινωνικής ωφέλειας</a:t>
            </a:r>
            <a:r>
              <a:rPr lang="el-GR" sz="2000">
                <a:solidFill>
                  <a:schemeClr val="dk2"/>
                </a:solidFill>
                <a:latin typeface="Palatino Linotype"/>
                <a:ea typeface="Palatino Linotype"/>
                <a:cs typeface="Palatino Linotype"/>
                <a:sym typeface="Palatino Linotype"/>
              </a:rPr>
              <a:t>, την πρόταξη του ατόμου και της εργασίας, την ενημέρωση και πληροφόρηση για ζητήματα κοινωνικής και αλληλέγγυας οικονομίας.</a:t>
            </a:r>
            <a:endParaRPr sz="2000">
              <a:solidFill>
                <a:schemeClr val="dk2"/>
              </a:solidFill>
              <a:latin typeface="Palatino Linotype"/>
              <a:ea typeface="Palatino Linotype"/>
              <a:cs typeface="Palatino Linotype"/>
              <a:sym typeface="Palatino Linotype"/>
            </a:endParaRPr>
          </a:p>
        </p:txBody>
      </p:sp>
      <p:pic>
        <p:nvPicPr>
          <p:cNvPr id="167" name="Google Shape;167;p18"/>
          <p:cNvPicPr preferRelativeResize="0"/>
          <p:nvPr/>
        </p:nvPicPr>
        <p:blipFill>
          <a:blip r:embed="rId4">
            <a:alphaModFix/>
          </a:blip>
          <a:stretch>
            <a:fillRect/>
          </a:stretch>
        </p:blipFill>
        <p:spPr>
          <a:xfrm>
            <a:off x="7088900" y="1915713"/>
            <a:ext cx="4593924" cy="4364223"/>
          </a:xfrm>
          <a:prstGeom prst="rect">
            <a:avLst/>
          </a:prstGeom>
          <a:noFill/>
          <a:ln>
            <a:noFill/>
          </a:ln>
          <a:effectLst>
            <a:outerShdw blurRad="500063" rotWithShape="0" algn="bl" dir="1080000" dist="57150">
              <a:srgbClr val="000000">
                <a:alpha val="2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9"/>
          <p:cNvSpPr txBox="1"/>
          <p:nvPr>
            <p:ph type="title"/>
          </p:nvPr>
        </p:nvSpPr>
        <p:spPr>
          <a:xfrm>
            <a:off x="707125" y="986825"/>
            <a:ext cx="5736900" cy="863700"/>
          </a:xfrm>
          <a:prstGeom prst="rect">
            <a:avLst/>
          </a:prstGeom>
          <a:noFill/>
          <a:ln>
            <a:noFill/>
          </a:ln>
        </p:spPr>
        <p:txBody>
          <a:bodyPr anchorCtr="0" anchor="b" bIns="0" lIns="0" spcFirstLastPara="1" rIns="0" wrap="square" tIns="45700">
            <a:noAutofit/>
          </a:bodyPr>
          <a:lstStyle/>
          <a:p>
            <a:pPr indent="0" lvl="0" marL="0" rtl="0" algn="just">
              <a:spcBef>
                <a:spcPts val="481"/>
              </a:spcBef>
              <a:spcAft>
                <a:spcPts val="0"/>
              </a:spcAft>
              <a:buClr>
                <a:schemeClr val="dk1"/>
              </a:buClr>
              <a:buSzPts val="1100"/>
              <a:buFont typeface="Arial"/>
              <a:buNone/>
            </a:pPr>
            <a:r>
              <a:rPr b="0" lang="el-GR" sz="4600"/>
              <a:t>Η ανάγκη της δράσης </a:t>
            </a:r>
            <a:endParaRPr sz="4600"/>
          </a:p>
        </p:txBody>
      </p:sp>
      <p:sp>
        <p:nvSpPr>
          <p:cNvPr id="174" name="Google Shape;174;p19"/>
          <p:cNvSpPr txBox="1"/>
          <p:nvPr>
            <p:ph idx="1" type="body"/>
          </p:nvPr>
        </p:nvSpPr>
        <p:spPr>
          <a:xfrm>
            <a:off x="5558200" y="1850525"/>
            <a:ext cx="6243900" cy="49086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just">
              <a:lnSpc>
                <a:spcPct val="115000"/>
              </a:lnSpc>
              <a:spcBef>
                <a:spcPts val="481"/>
              </a:spcBef>
              <a:spcAft>
                <a:spcPts val="0"/>
              </a:spcAft>
              <a:buClr>
                <a:schemeClr val="dk1"/>
              </a:buClr>
              <a:buSzPts val="275"/>
              <a:buFont typeface="Arial"/>
              <a:buNone/>
            </a:pPr>
            <a:r>
              <a:t/>
            </a:r>
            <a:endParaRPr sz="6800">
              <a:solidFill>
                <a:schemeClr val="dk2"/>
              </a:solidFill>
            </a:endParaRPr>
          </a:p>
          <a:p>
            <a:pPr indent="-336550" lvl="0" marL="457200" rtl="0" algn="just">
              <a:lnSpc>
                <a:spcPct val="115000"/>
              </a:lnSpc>
              <a:spcBef>
                <a:spcPts val="481"/>
              </a:spcBef>
              <a:spcAft>
                <a:spcPts val="0"/>
              </a:spcAft>
              <a:buClr>
                <a:schemeClr val="dk2"/>
              </a:buClr>
              <a:buSzPct val="100000"/>
              <a:buFont typeface="Palatino Linotype"/>
              <a:buChar char="➢"/>
            </a:pPr>
            <a:r>
              <a:rPr lang="el-GR" sz="6800">
                <a:solidFill>
                  <a:schemeClr val="dk2"/>
                </a:solidFill>
              </a:rPr>
              <a:t>Οι άνθρωποι που ανήκουν σε ευάλωτες ομάδες, ηλικιωμένοι, παιδιά, άτομα με αναπηρία, άτομα με σοβαρές παθήσεις και ιδιαίτερα αυτοί που κατοικούν στην ενδοχώρα και τα απομακρυσμένα χωριά του Νομού, έχουν εξαιρετικά χαμηλή έως ανύπαρκτη πρόσβαση σε υπηρεσίες υγείας. </a:t>
            </a:r>
            <a:endParaRPr sz="6800">
              <a:solidFill>
                <a:schemeClr val="dk2"/>
              </a:solidFill>
            </a:endParaRPr>
          </a:p>
          <a:p>
            <a:pPr indent="0" lvl="0" marL="0" rtl="0" algn="just">
              <a:lnSpc>
                <a:spcPct val="115000"/>
              </a:lnSpc>
              <a:spcBef>
                <a:spcPts val="481"/>
              </a:spcBef>
              <a:spcAft>
                <a:spcPts val="0"/>
              </a:spcAft>
              <a:buNone/>
            </a:pPr>
            <a:r>
              <a:t/>
            </a:r>
            <a:endParaRPr sz="6800">
              <a:solidFill>
                <a:schemeClr val="dk2"/>
              </a:solidFill>
            </a:endParaRPr>
          </a:p>
          <a:p>
            <a:pPr indent="-336550" lvl="0" marL="457200" rtl="0" algn="just">
              <a:lnSpc>
                <a:spcPct val="115000"/>
              </a:lnSpc>
              <a:spcBef>
                <a:spcPts val="481"/>
              </a:spcBef>
              <a:spcAft>
                <a:spcPts val="0"/>
              </a:spcAft>
              <a:buClr>
                <a:schemeClr val="dk2"/>
              </a:buClr>
              <a:buSzPct val="100000"/>
              <a:buFont typeface="Palatino Linotype"/>
              <a:buChar char="➢"/>
            </a:pPr>
            <a:r>
              <a:rPr lang="el-GR" sz="6800">
                <a:solidFill>
                  <a:schemeClr val="dk2"/>
                </a:solidFill>
              </a:rPr>
              <a:t>Όταν ασθενήσουν, είτε με κάποια βραχυχρόνια ασθένεια, είτε με χρόνια πάθηση είναι στην πραγματικότητα εγκαταλελειμμένοι στην τύχη τους.</a:t>
            </a:r>
            <a:endParaRPr sz="6800">
              <a:solidFill>
                <a:schemeClr val="dk2"/>
              </a:solidFill>
            </a:endParaRPr>
          </a:p>
          <a:p>
            <a:pPr indent="0" lvl="0" marL="457200" rtl="0" algn="just">
              <a:lnSpc>
                <a:spcPct val="115000"/>
              </a:lnSpc>
              <a:spcBef>
                <a:spcPts val="481"/>
              </a:spcBef>
              <a:spcAft>
                <a:spcPts val="0"/>
              </a:spcAft>
              <a:buNone/>
            </a:pPr>
            <a:r>
              <a:t/>
            </a:r>
            <a:endParaRPr sz="6800">
              <a:solidFill>
                <a:schemeClr val="dk2"/>
              </a:solidFill>
            </a:endParaRPr>
          </a:p>
          <a:p>
            <a:pPr indent="-336550" lvl="0" marL="457200" rtl="0" algn="just">
              <a:lnSpc>
                <a:spcPct val="115000"/>
              </a:lnSpc>
              <a:spcBef>
                <a:spcPts val="481"/>
              </a:spcBef>
              <a:spcAft>
                <a:spcPts val="0"/>
              </a:spcAft>
              <a:buClr>
                <a:schemeClr val="dk2"/>
              </a:buClr>
              <a:buSzPct val="100000"/>
              <a:buFont typeface="Palatino Linotype"/>
              <a:buChar char="➢"/>
            </a:pPr>
            <a:r>
              <a:rPr lang="el-GR" sz="6800">
                <a:solidFill>
                  <a:schemeClr val="dk2"/>
                </a:solidFill>
              </a:rPr>
              <a:t>Συνήθως οι άνθρωποι αυτοί, αλλά και οι οικογένειές τους δεν είναι ενημερωμένοι σχετικά με τα δικαιώματά τους σε υπηρεσίες υγείας και προνοιακά επιδόματα.</a:t>
            </a:r>
            <a:endParaRPr sz="6800">
              <a:solidFill>
                <a:schemeClr val="dk2"/>
              </a:solidFill>
            </a:endParaRPr>
          </a:p>
          <a:p>
            <a:pPr indent="0" lvl="0" marL="0" rtl="0" algn="just">
              <a:lnSpc>
                <a:spcPct val="200000"/>
              </a:lnSpc>
              <a:spcBef>
                <a:spcPts val="481"/>
              </a:spcBef>
              <a:spcAft>
                <a:spcPts val="0"/>
              </a:spcAft>
              <a:buNone/>
            </a:pPr>
            <a:r>
              <a:t/>
            </a:r>
            <a:endParaRPr sz="6915"/>
          </a:p>
          <a:p>
            <a:pPr indent="0" lvl="0" marL="0" rtl="0" algn="just">
              <a:spcBef>
                <a:spcPts val="481"/>
              </a:spcBef>
              <a:spcAft>
                <a:spcPts val="0"/>
              </a:spcAft>
              <a:buClr>
                <a:schemeClr val="dk1"/>
              </a:buClr>
              <a:buSzPts val="275"/>
              <a:buFont typeface="Arial"/>
              <a:buNone/>
            </a:pPr>
            <a:r>
              <a:t/>
            </a:r>
            <a:endParaRPr sz="6915"/>
          </a:p>
          <a:p>
            <a:pPr indent="0" lvl="0" marL="0" rtl="0" algn="just">
              <a:spcBef>
                <a:spcPts val="481"/>
              </a:spcBef>
              <a:spcAft>
                <a:spcPts val="0"/>
              </a:spcAft>
              <a:buSzPct val="49400"/>
              <a:buNone/>
            </a:pPr>
            <a:r>
              <a:t/>
            </a:r>
            <a:endParaRPr sz="5000"/>
          </a:p>
        </p:txBody>
      </p:sp>
      <p:pic>
        <p:nvPicPr>
          <p:cNvPr id="175" name="Google Shape;175;p19"/>
          <p:cNvPicPr preferRelativeResize="0"/>
          <p:nvPr/>
        </p:nvPicPr>
        <p:blipFill>
          <a:blip r:embed="rId3">
            <a:alphaModFix/>
          </a:blip>
          <a:stretch>
            <a:fillRect/>
          </a:stretch>
        </p:blipFill>
        <p:spPr>
          <a:xfrm>
            <a:off x="8651125" y="826325"/>
            <a:ext cx="3378351" cy="808100"/>
          </a:xfrm>
          <a:prstGeom prst="rect">
            <a:avLst/>
          </a:prstGeom>
          <a:noFill/>
          <a:ln>
            <a:noFill/>
          </a:ln>
        </p:spPr>
      </p:pic>
      <p:pic>
        <p:nvPicPr>
          <p:cNvPr id="176" name="Google Shape;176;p19"/>
          <p:cNvPicPr preferRelativeResize="0"/>
          <p:nvPr/>
        </p:nvPicPr>
        <p:blipFill rotWithShape="1">
          <a:blip r:embed="rId4">
            <a:alphaModFix/>
          </a:blip>
          <a:srcRect b="4168" l="6799" r="4783" t="0"/>
          <a:stretch/>
        </p:blipFill>
        <p:spPr>
          <a:xfrm>
            <a:off x="643300" y="2201250"/>
            <a:ext cx="4851502" cy="3944148"/>
          </a:xfrm>
          <a:prstGeom prst="rect">
            <a:avLst/>
          </a:prstGeom>
          <a:noFill/>
          <a:ln>
            <a:noFill/>
          </a:ln>
          <a:effectLst>
            <a:outerShdw blurRad="528638" rotWithShape="0" algn="bl" dir="12600000" dist="95250">
              <a:srgbClr val="000000">
                <a:alpha val="19000"/>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0"/>
          <p:cNvSpPr txBox="1"/>
          <p:nvPr>
            <p:ph type="title"/>
          </p:nvPr>
        </p:nvSpPr>
        <p:spPr>
          <a:xfrm>
            <a:off x="892900" y="1031925"/>
            <a:ext cx="4608300" cy="863700"/>
          </a:xfrm>
          <a:prstGeom prst="rect">
            <a:avLst/>
          </a:prstGeom>
          <a:noFill/>
          <a:ln>
            <a:noFill/>
          </a:ln>
        </p:spPr>
        <p:txBody>
          <a:bodyPr anchorCtr="0" anchor="b" bIns="0" lIns="0" spcFirstLastPara="1" rIns="0" wrap="square" tIns="45700">
            <a:noAutofit/>
          </a:bodyPr>
          <a:lstStyle/>
          <a:p>
            <a:pPr indent="0" lvl="0" marL="0" rtl="0" algn="just">
              <a:spcBef>
                <a:spcPts val="481"/>
              </a:spcBef>
              <a:spcAft>
                <a:spcPts val="0"/>
              </a:spcAft>
              <a:buClr>
                <a:schemeClr val="dk1"/>
              </a:buClr>
              <a:buSzPts val="990"/>
              <a:buFont typeface="Arial"/>
              <a:buNone/>
            </a:pPr>
            <a:r>
              <a:rPr b="0" lang="el-GR" sz="4323"/>
              <a:t>Κεντρικός στόχος</a:t>
            </a:r>
            <a:r>
              <a:rPr b="0" lang="el-GR" sz="4323"/>
              <a:t> </a:t>
            </a:r>
            <a:endParaRPr sz="3140"/>
          </a:p>
        </p:txBody>
      </p:sp>
      <p:sp>
        <p:nvSpPr>
          <p:cNvPr id="183" name="Google Shape;183;p20"/>
          <p:cNvSpPr/>
          <p:nvPr/>
        </p:nvSpPr>
        <p:spPr>
          <a:xfrm>
            <a:off x="642850" y="2116138"/>
            <a:ext cx="10858500" cy="1514400"/>
          </a:xfrm>
          <a:prstGeom prst="roundRect">
            <a:avLst>
              <a:gd fmla="val 16667" name="adj"/>
            </a:avLst>
          </a:prstGeom>
          <a:solidFill>
            <a:srgbClr val="F4CCCC">
              <a:alpha val="35750"/>
            </a:srgbClr>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0"/>
          <p:cNvSpPr txBox="1"/>
          <p:nvPr>
            <p:ph idx="1" type="body"/>
          </p:nvPr>
        </p:nvSpPr>
        <p:spPr>
          <a:xfrm>
            <a:off x="892888" y="2057625"/>
            <a:ext cx="10358400" cy="15144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75"/>
              <a:buFont typeface="Arial"/>
              <a:buNone/>
            </a:pPr>
            <a:r>
              <a:t/>
            </a:r>
            <a:endParaRPr b="1" sz="1128"/>
          </a:p>
          <a:p>
            <a:pPr indent="0" lvl="0" marL="0" rtl="0" algn="ctr">
              <a:lnSpc>
                <a:spcPct val="100000"/>
              </a:lnSpc>
              <a:spcBef>
                <a:spcPts val="0"/>
              </a:spcBef>
              <a:spcAft>
                <a:spcPts val="0"/>
              </a:spcAft>
              <a:buClr>
                <a:schemeClr val="dk1"/>
              </a:buClr>
              <a:buSzPts val="275"/>
              <a:buFont typeface="Arial"/>
              <a:buNone/>
            </a:pPr>
            <a:r>
              <a:rPr b="1" i="1" lang="el-GR" sz="1800">
                <a:solidFill>
                  <a:schemeClr val="dk2"/>
                </a:solidFill>
              </a:rPr>
              <a:t>Η “Φροντίδα στο Σπίτι” δραστηριοποιείται παρέχοντας υπηρεσίες φροντίδας και κοινωνικής μέριμνας, έχοντας ως κεντρικό στόχο να μπορεί να προσφέρει τη δυνατότητα μιας αξιοπρεπούς διαβίωσης σε κάθε άνθρωπο που χρειάζεται στήριξη και ανακούφιση, χωρίς την άσκοπη μετακίνηση από το σπίτι του και το οικείο περιβάλλον του.</a:t>
            </a:r>
            <a:endParaRPr b="1" i="1" sz="1800">
              <a:solidFill>
                <a:schemeClr val="dk2"/>
              </a:solidFill>
            </a:endParaRPr>
          </a:p>
          <a:p>
            <a:pPr indent="0" lvl="0" marL="0" rtl="0" algn="just">
              <a:lnSpc>
                <a:spcPct val="100000"/>
              </a:lnSpc>
              <a:spcBef>
                <a:spcPts val="0"/>
              </a:spcBef>
              <a:spcAft>
                <a:spcPts val="0"/>
              </a:spcAft>
              <a:buClr>
                <a:schemeClr val="dk1"/>
              </a:buClr>
              <a:buSzPts val="275"/>
              <a:buFont typeface="Arial"/>
              <a:buNone/>
            </a:pPr>
            <a:r>
              <a:t/>
            </a:r>
            <a:endParaRPr b="1" sz="1128"/>
          </a:p>
          <a:p>
            <a:pPr indent="0" lvl="0" marL="0" rtl="0" algn="just">
              <a:lnSpc>
                <a:spcPct val="100000"/>
              </a:lnSpc>
              <a:spcBef>
                <a:spcPts val="0"/>
              </a:spcBef>
              <a:spcAft>
                <a:spcPts val="0"/>
              </a:spcAft>
              <a:buSzPts val="618"/>
              <a:buNone/>
            </a:pPr>
            <a:r>
              <a:t/>
            </a:r>
            <a:endParaRPr b="1" sz="650"/>
          </a:p>
        </p:txBody>
      </p:sp>
      <p:pic>
        <p:nvPicPr>
          <p:cNvPr id="185" name="Google Shape;185;p20"/>
          <p:cNvPicPr preferRelativeResize="0"/>
          <p:nvPr/>
        </p:nvPicPr>
        <p:blipFill>
          <a:blip r:embed="rId3">
            <a:alphaModFix/>
          </a:blip>
          <a:stretch>
            <a:fillRect/>
          </a:stretch>
        </p:blipFill>
        <p:spPr>
          <a:xfrm>
            <a:off x="8651125" y="826325"/>
            <a:ext cx="3378351" cy="808100"/>
          </a:xfrm>
          <a:prstGeom prst="rect">
            <a:avLst/>
          </a:prstGeom>
          <a:noFill/>
          <a:ln>
            <a:noFill/>
          </a:ln>
        </p:spPr>
      </p:pic>
      <p:grpSp>
        <p:nvGrpSpPr>
          <p:cNvPr id="186" name="Google Shape;186;p20"/>
          <p:cNvGrpSpPr/>
          <p:nvPr/>
        </p:nvGrpSpPr>
        <p:grpSpPr>
          <a:xfrm>
            <a:off x="618950" y="3851075"/>
            <a:ext cx="10906301" cy="2448775"/>
            <a:chOff x="642850" y="3993950"/>
            <a:chExt cx="10906301" cy="2448775"/>
          </a:xfrm>
        </p:grpSpPr>
        <p:pic>
          <p:nvPicPr>
            <p:cNvPr id="187" name="Google Shape;187;p20"/>
            <p:cNvPicPr preferRelativeResize="0"/>
            <p:nvPr/>
          </p:nvPicPr>
          <p:blipFill rotWithShape="1">
            <a:blip r:embed="rId4">
              <a:alphaModFix/>
            </a:blip>
            <a:srcRect b="0" l="0" r="5846" t="0"/>
            <a:stretch/>
          </p:blipFill>
          <p:spPr>
            <a:xfrm>
              <a:off x="642850" y="3993975"/>
              <a:ext cx="3456803" cy="2448750"/>
            </a:xfrm>
            <a:prstGeom prst="rect">
              <a:avLst/>
            </a:prstGeom>
            <a:noFill/>
            <a:ln>
              <a:noFill/>
            </a:ln>
          </p:spPr>
        </p:pic>
        <p:pic>
          <p:nvPicPr>
            <p:cNvPr id="188" name="Google Shape;188;p20"/>
            <p:cNvPicPr preferRelativeResize="0"/>
            <p:nvPr/>
          </p:nvPicPr>
          <p:blipFill>
            <a:blip r:embed="rId5">
              <a:alphaModFix/>
            </a:blip>
            <a:stretch>
              <a:fillRect/>
            </a:stretch>
          </p:blipFill>
          <p:spPr>
            <a:xfrm>
              <a:off x="7879826" y="3993950"/>
              <a:ext cx="3669326" cy="2448750"/>
            </a:xfrm>
            <a:prstGeom prst="rect">
              <a:avLst/>
            </a:prstGeom>
            <a:noFill/>
            <a:ln>
              <a:noFill/>
            </a:ln>
          </p:spPr>
        </p:pic>
        <p:pic>
          <p:nvPicPr>
            <p:cNvPr id="189" name="Google Shape;189;p20"/>
            <p:cNvPicPr preferRelativeResize="0"/>
            <p:nvPr/>
          </p:nvPicPr>
          <p:blipFill>
            <a:blip r:embed="rId6">
              <a:alphaModFix/>
            </a:blip>
            <a:stretch>
              <a:fillRect/>
            </a:stretch>
          </p:blipFill>
          <p:spPr>
            <a:xfrm>
              <a:off x="4155075" y="3995225"/>
              <a:ext cx="3669324" cy="2446226"/>
            </a:xfrm>
            <a:prstGeom prst="rect">
              <a:avLst/>
            </a:prstGeom>
            <a:noFill/>
            <a:ln>
              <a:noFill/>
            </a:ln>
          </p:spPr>
        </p:pic>
      </p:gr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1"/>
          <p:cNvSpPr txBox="1"/>
          <p:nvPr>
            <p:ph type="title"/>
          </p:nvPr>
        </p:nvSpPr>
        <p:spPr>
          <a:xfrm>
            <a:off x="707125" y="986825"/>
            <a:ext cx="4693800" cy="8925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1"/>
              </a:buClr>
              <a:buSzPts val="1100"/>
              <a:buFont typeface="Arial"/>
              <a:buNone/>
            </a:pPr>
            <a:r>
              <a:rPr b="0" lang="el-GR" sz="4500"/>
              <a:t>Βασικές δράσεις</a:t>
            </a:r>
            <a:endParaRPr sz="4500"/>
          </a:p>
        </p:txBody>
      </p:sp>
      <p:pic>
        <p:nvPicPr>
          <p:cNvPr id="196" name="Google Shape;196;p21"/>
          <p:cNvPicPr preferRelativeResize="0"/>
          <p:nvPr/>
        </p:nvPicPr>
        <p:blipFill>
          <a:blip r:embed="rId3">
            <a:alphaModFix/>
          </a:blip>
          <a:stretch>
            <a:fillRect/>
          </a:stretch>
        </p:blipFill>
        <p:spPr>
          <a:xfrm>
            <a:off x="8651125" y="826325"/>
            <a:ext cx="3378351" cy="808100"/>
          </a:xfrm>
          <a:prstGeom prst="rect">
            <a:avLst/>
          </a:prstGeom>
          <a:noFill/>
          <a:ln>
            <a:noFill/>
          </a:ln>
        </p:spPr>
      </p:pic>
      <p:grpSp>
        <p:nvGrpSpPr>
          <p:cNvPr id="197" name="Google Shape;197;p21"/>
          <p:cNvGrpSpPr/>
          <p:nvPr/>
        </p:nvGrpSpPr>
        <p:grpSpPr>
          <a:xfrm>
            <a:off x="624037" y="2384448"/>
            <a:ext cx="10943937" cy="3392875"/>
            <a:chOff x="800425" y="2052088"/>
            <a:chExt cx="10587150" cy="3147088"/>
          </a:xfrm>
        </p:grpSpPr>
        <p:sp>
          <p:nvSpPr>
            <p:cNvPr id="198" name="Google Shape;198;p21"/>
            <p:cNvSpPr/>
            <p:nvPr/>
          </p:nvSpPr>
          <p:spPr>
            <a:xfrm>
              <a:off x="3205475" y="2052088"/>
              <a:ext cx="2829000" cy="1637400"/>
            </a:xfrm>
            <a:prstGeom prst="roundRect">
              <a:avLst>
                <a:gd fmla="val 16667" name="adj"/>
              </a:avLst>
            </a:prstGeom>
            <a:solidFill>
              <a:srgbClr val="08A7A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l-GR" sz="2400">
                  <a:solidFill>
                    <a:schemeClr val="lt1"/>
                  </a:solidFill>
                  <a:latin typeface="Calibri"/>
                  <a:ea typeface="Calibri"/>
                  <a:cs typeface="Calibri"/>
                  <a:sym typeface="Calibri"/>
                </a:rPr>
                <a:t>Κατ’ oίκον Φροντίδα Συνταξιούχων</a:t>
              </a:r>
              <a:endParaRPr sz="2400"/>
            </a:p>
          </p:txBody>
        </p:sp>
        <p:sp>
          <p:nvSpPr>
            <p:cNvPr id="199" name="Google Shape;199;p21"/>
            <p:cNvSpPr/>
            <p:nvPr/>
          </p:nvSpPr>
          <p:spPr>
            <a:xfrm>
              <a:off x="6153525" y="2052102"/>
              <a:ext cx="2795700" cy="1637400"/>
            </a:xfrm>
            <a:prstGeom prst="roundRect">
              <a:avLst>
                <a:gd fmla="val 16667" name="adj"/>
              </a:avLst>
            </a:prstGeom>
            <a:solidFill>
              <a:srgbClr val="08A7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l-GR" sz="2500">
                  <a:solidFill>
                    <a:schemeClr val="lt1"/>
                  </a:solidFill>
                  <a:latin typeface="Calibri"/>
                  <a:ea typeface="Calibri"/>
                  <a:cs typeface="Calibri"/>
                  <a:sym typeface="Calibri"/>
                </a:rPr>
                <a:t>Νοσηλεία </a:t>
              </a:r>
              <a:endParaRPr sz="2500">
                <a:solidFill>
                  <a:schemeClr val="lt1"/>
                </a:solidFill>
                <a:latin typeface="Calibri"/>
                <a:ea typeface="Calibri"/>
                <a:cs typeface="Calibri"/>
                <a:sym typeface="Calibri"/>
              </a:endParaRPr>
            </a:p>
            <a:p>
              <a:pPr indent="0" lvl="0" marL="0" rtl="0" algn="ctr">
                <a:spcBef>
                  <a:spcPts val="0"/>
                </a:spcBef>
                <a:spcAft>
                  <a:spcPts val="0"/>
                </a:spcAft>
                <a:buNone/>
              </a:pPr>
              <a:r>
                <a:rPr lang="el-GR" sz="2500">
                  <a:solidFill>
                    <a:schemeClr val="lt1"/>
                  </a:solidFill>
                  <a:latin typeface="Calibri"/>
                  <a:ea typeface="Calibri"/>
                  <a:cs typeface="Calibri"/>
                  <a:sym typeface="Calibri"/>
                </a:rPr>
                <a:t>κατ’ oίκον</a:t>
              </a:r>
              <a:r>
                <a:rPr b="1" lang="el-GR" sz="1900">
                  <a:solidFill>
                    <a:schemeClr val="dk1"/>
                  </a:solidFill>
                  <a:latin typeface="Calibri"/>
                  <a:ea typeface="Calibri"/>
                  <a:cs typeface="Calibri"/>
                  <a:sym typeface="Calibri"/>
                </a:rPr>
                <a:t> </a:t>
              </a:r>
              <a:endParaRPr/>
            </a:p>
          </p:txBody>
        </p:sp>
        <p:sp>
          <p:nvSpPr>
            <p:cNvPr id="200" name="Google Shape;200;p21"/>
            <p:cNvSpPr/>
            <p:nvPr/>
          </p:nvSpPr>
          <p:spPr>
            <a:xfrm>
              <a:off x="800425" y="3798775"/>
              <a:ext cx="2557500" cy="1400400"/>
            </a:xfrm>
            <a:prstGeom prst="roundRect">
              <a:avLst>
                <a:gd fmla="val 16667" name="adj"/>
              </a:avLst>
            </a:prstGeom>
            <a:solidFill>
              <a:srgbClr val="08A7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l-GR" sz="1900">
                  <a:solidFill>
                    <a:schemeClr val="lt1"/>
                  </a:solidFill>
                  <a:latin typeface="Calibri"/>
                  <a:ea typeface="Calibri"/>
                  <a:cs typeface="Calibri"/>
                  <a:sym typeface="Calibri"/>
                </a:rPr>
                <a:t>Κατ' οίκον παράδοση φαρμάκων από τα φαρμακεία του ΕΟΠΥΥ</a:t>
              </a:r>
              <a:endParaRPr sz="1200">
                <a:solidFill>
                  <a:schemeClr val="lt1"/>
                </a:solidFill>
              </a:endParaRPr>
            </a:p>
          </p:txBody>
        </p:sp>
        <p:sp>
          <p:nvSpPr>
            <p:cNvPr id="201" name="Google Shape;201;p21"/>
            <p:cNvSpPr/>
            <p:nvPr/>
          </p:nvSpPr>
          <p:spPr>
            <a:xfrm>
              <a:off x="3476975" y="3798775"/>
              <a:ext cx="2557500" cy="1400400"/>
            </a:xfrm>
            <a:prstGeom prst="roundRect">
              <a:avLst>
                <a:gd fmla="val 16667" name="adj"/>
              </a:avLst>
            </a:prstGeom>
            <a:solidFill>
              <a:srgbClr val="08A7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l-GR" sz="1900">
                  <a:solidFill>
                    <a:schemeClr val="lt1"/>
                  </a:solidFill>
                  <a:latin typeface="Calibri"/>
                  <a:ea typeface="Calibri"/>
                  <a:cs typeface="Calibri"/>
                  <a:sym typeface="Calibri"/>
                </a:rPr>
                <a:t>Υ</a:t>
              </a:r>
              <a:r>
                <a:rPr lang="el-GR" sz="1900">
                  <a:solidFill>
                    <a:schemeClr val="lt1"/>
                  </a:solidFill>
                  <a:latin typeface="Calibri"/>
                  <a:ea typeface="Calibri"/>
                  <a:cs typeface="Calibri"/>
                  <a:sym typeface="Calibri"/>
                </a:rPr>
                <a:t>ποβολή φακέλου ασθενών προς ΚΕΠΑ/Επιτροπή Αναπηρίας</a:t>
              </a:r>
              <a:endParaRPr sz="1200">
                <a:solidFill>
                  <a:schemeClr val="lt1"/>
                </a:solidFill>
              </a:endParaRPr>
            </a:p>
          </p:txBody>
        </p:sp>
        <p:sp>
          <p:nvSpPr>
            <p:cNvPr id="202" name="Google Shape;202;p21"/>
            <p:cNvSpPr/>
            <p:nvPr/>
          </p:nvSpPr>
          <p:spPr>
            <a:xfrm>
              <a:off x="6153525" y="3798775"/>
              <a:ext cx="2557500" cy="1400400"/>
            </a:xfrm>
            <a:prstGeom prst="roundRect">
              <a:avLst>
                <a:gd fmla="val 16667" name="adj"/>
              </a:avLst>
            </a:prstGeom>
            <a:solidFill>
              <a:srgbClr val="08A7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l-GR" sz="2000">
                  <a:solidFill>
                    <a:schemeClr val="lt1"/>
                  </a:solidFill>
                  <a:latin typeface="Calibri"/>
                  <a:ea typeface="Calibri"/>
                  <a:cs typeface="Calibri"/>
                  <a:sym typeface="Calibri"/>
                </a:rPr>
                <a:t>Στέγαση και Εργασία για τους Άστεγους</a:t>
              </a:r>
              <a:endParaRPr sz="1300">
                <a:solidFill>
                  <a:schemeClr val="lt1"/>
                </a:solidFill>
              </a:endParaRPr>
            </a:p>
          </p:txBody>
        </p:sp>
        <p:sp>
          <p:nvSpPr>
            <p:cNvPr id="203" name="Google Shape;203;p21"/>
            <p:cNvSpPr/>
            <p:nvPr/>
          </p:nvSpPr>
          <p:spPr>
            <a:xfrm>
              <a:off x="8830075" y="3798775"/>
              <a:ext cx="2557500" cy="1400400"/>
            </a:xfrm>
            <a:prstGeom prst="roundRect">
              <a:avLst>
                <a:gd fmla="val 16667" name="adj"/>
              </a:avLst>
            </a:prstGeom>
            <a:solidFill>
              <a:srgbClr val="08A7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l-GR" sz="1900">
                  <a:solidFill>
                    <a:schemeClr val="lt1"/>
                  </a:solidFill>
                  <a:latin typeface="Calibri"/>
                  <a:ea typeface="Calibri"/>
                  <a:cs typeface="Calibri"/>
                  <a:sym typeface="Calibri"/>
                </a:rPr>
                <a:t>Υπηρεσίες φαρμακευτικής υποστήριξης &amp; Τεστ COVID-19</a:t>
              </a:r>
              <a:endParaRPr sz="1200">
                <a:solidFill>
                  <a:schemeClr val="lt1"/>
                </a:solidFill>
              </a:endParaRPr>
            </a:p>
          </p:txBody>
        </p:sp>
      </p:grpSp>
      <p:sp>
        <p:nvSpPr>
          <p:cNvPr id="204" name="Google Shape;204;p21"/>
          <p:cNvSpPr txBox="1"/>
          <p:nvPr/>
        </p:nvSpPr>
        <p:spPr>
          <a:xfrm>
            <a:off x="2500675" y="6098725"/>
            <a:ext cx="7980600" cy="492600"/>
          </a:xfrm>
          <a:prstGeom prst="rect">
            <a:avLst/>
          </a:prstGeom>
          <a:noFill/>
          <a:ln>
            <a:noFill/>
          </a:ln>
        </p:spPr>
        <p:txBody>
          <a:bodyPr anchorCtr="0" anchor="t" bIns="91425" lIns="91425" spcFirstLastPara="1" rIns="91425" wrap="square" tIns="91425">
            <a:spAutoFit/>
          </a:bodyPr>
          <a:lstStyle/>
          <a:p>
            <a:pPr indent="0" lvl="0" marL="0" rtl="0" algn="l">
              <a:lnSpc>
                <a:spcPct val="160000"/>
              </a:lnSpc>
              <a:spcBef>
                <a:spcPts val="0"/>
              </a:spcBef>
              <a:spcAft>
                <a:spcPts val="800"/>
              </a:spcAft>
              <a:buNone/>
            </a:pPr>
            <a:r>
              <a:rPr b="1" lang="el-GR" sz="2000">
                <a:solidFill>
                  <a:schemeClr val="dk2"/>
                </a:solidFill>
                <a:highlight>
                  <a:srgbClr val="F4CCCC"/>
                </a:highlight>
                <a:latin typeface="Palatino Linotype"/>
                <a:ea typeface="Palatino Linotype"/>
                <a:cs typeface="Palatino Linotype"/>
                <a:sym typeface="Palatino Linotype"/>
              </a:rPr>
              <a:t>Δίνουμε χαμόγελο σε εσάς και τα αγαπημένα σας πρόσωπα</a:t>
            </a:r>
            <a:endParaRPr b="1" sz="2000">
              <a:solidFill>
                <a:schemeClr val="dk2"/>
              </a:solidFill>
              <a:highlight>
                <a:srgbClr val="F4CCCC"/>
              </a:highlight>
              <a:latin typeface="Palatino Linotype"/>
              <a:ea typeface="Palatino Linotype"/>
              <a:cs typeface="Palatino Linotype"/>
              <a:sym typeface="Palatino Linotype"/>
            </a:endParaRPr>
          </a:p>
        </p:txBody>
      </p:sp>
      <p:sp>
        <p:nvSpPr>
          <p:cNvPr id="205" name="Google Shape;205;p21"/>
          <p:cNvSpPr/>
          <p:nvPr/>
        </p:nvSpPr>
        <p:spPr>
          <a:xfrm>
            <a:off x="1998950" y="6130450"/>
            <a:ext cx="428700" cy="423900"/>
          </a:xfrm>
          <a:prstGeom prst="hear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60000"/>
              </a:lnSpc>
              <a:spcBef>
                <a:spcPts val="0"/>
              </a:spcBef>
              <a:spcAft>
                <a:spcPts val="800"/>
              </a:spcAft>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Παρουσίαση στον καταιγισμό ιδεών">
  <a:themeElements>
    <a:clrScheme name="Μπλε ΙΙ">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